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1.xml" ContentType="application/vnd.openxmlformats-officedocument.presentationml.notesSlide+xml"/>
  <Override PartName="/ppt/tags/tag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73" r:id="rId1"/>
  </p:sldMasterIdLst>
  <p:notesMasterIdLst>
    <p:notesMasterId r:id="rId8"/>
  </p:notesMasterIdLst>
  <p:handoutMasterIdLst>
    <p:handoutMasterId r:id="rId9"/>
  </p:handoutMasterIdLst>
  <p:sldIdLst>
    <p:sldId id="256" r:id="rId2"/>
    <p:sldId id="257" r:id="rId3"/>
    <p:sldId id="272" r:id="rId4"/>
    <p:sldId id="273" r:id="rId5"/>
    <p:sldId id="274" r:id="rId6"/>
    <p:sldId id="271" r:id="rId7"/>
  </p:sldIdLst>
  <p:sldSz cx="12195175" cy="6858000"/>
  <p:notesSz cx="6797675" cy="9926638"/>
  <p:custDataLst>
    <p:tags r:id="rId10"/>
  </p:custDataLst>
  <p:defaultTextStyle>
    <a:defPPr>
      <a:defRPr lang="de-DE"/>
    </a:defPPr>
    <a:lvl1pPr algn="l" rtl="0" eaLnBrk="0" fontAlgn="base" hangingPunct="0">
      <a:spcBef>
        <a:spcPct val="0"/>
      </a:spcBef>
      <a:spcAft>
        <a:spcPct val="0"/>
      </a:spcAft>
      <a:defRPr sz="1600" kern="1200">
        <a:solidFill>
          <a:schemeClr val="tx1"/>
        </a:solidFill>
        <a:latin typeface="Arial" charset="0"/>
        <a:ea typeface="+mn-ea"/>
        <a:cs typeface="+mn-cs"/>
      </a:defRPr>
    </a:lvl1pPr>
    <a:lvl2pPr marL="457200" algn="l" rtl="0" eaLnBrk="0" fontAlgn="base" hangingPunct="0">
      <a:spcBef>
        <a:spcPct val="0"/>
      </a:spcBef>
      <a:spcAft>
        <a:spcPct val="0"/>
      </a:spcAft>
      <a:defRPr sz="1600" kern="1200">
        <a:solidFill>
          <a:schemeClr val="tx1"/>
        </a:solidFill>
        <a:latin typeface="Arial" charset="0"/>
        <a:ea typeface="+mn-ea"/>
        <a:cs typeface="+mn-cs"/>
      </a:defRPr>
    </a:lvl2pPr>
    <a:lvl3pPr marL="914400" algn="l" rtl="0" eaLnBrk="0" fontAlgn="base" hangingPunct="0">
      <a:spcBef>
        <a:spcPct val="0"/>
      </a:spcBef>
      <a:spcAft>
        <a:spcPct val="0"/>
      </a:spcAft>
      <a:defRPr sz="1600" kern="1200">
        <a:solidFill>
          <a:schemeClr val="tx1"/>
        </a:solidFill>
        <a:latin typeface="Arial" charset="0"/>
        <a:ea typeface="+mn-ea"/>
        <a:cs typeface="+mn-cs"/>
      </a:defRPr>
    </a:lvl3pPr>
    <a:lvl4pPr marL="1371600" algn="l" rtl="0" eaLnBrk="0" fontAlgn="base" hangingPunct="0">
      <a:spcBef>
        <a:spcPct val="0"/>
      </a:spcBef>
      <a:spcAft>
        <a:spcPct val="0"/>
      </a:spcAft>
      <a:defRPr sz="1600" kern="1200">
        <a:solidFill>
          <a:schemeClr val="tx1"/>
        </a:solidFill>
        <a:latin typeface="Arial" charset="0"/>
        <a:ea typeface="+mn-ea"/>
        <a:cs typeface="+mn-cs"/>
      </a:defRPr>
    </a:lvl4pPr>
    <a:lvl5pPr marL="1828800" algn="l" rtl="0" eaLnBrk="0" fontAlgn="base" hangingPunct="0">
      <a:spcBef>
        <a:spcPct val="0"/>
      </a:spcBef>
      <a:spcAft>
        <a:spcPct val="0"/>
      </a:spcAft>
      <a:defRPr sz="1600" kern="1200">
        <a:solidFill>
          <a:schemeClr val="tx1"/>
        </a:solidFill>
        <a:latin typeface="Arial" charset="0"/>
        <a:ea typeface="+mn-ea"/>
        <a:cs typeface="+mn-cs"/>
      </a:defRPr>
    </a:lvl5pPr>
    <a:lvl6pPr marL="2286000" algn="l" defTabSz="914400" rtl="0" eaLnBrk="1" latinLnBrk="0" hangingPunct="1">
      <a:defRPr sz="1600" kern="1200">
        <a:solidFill>
          <a:schemeClr val="tx1"/>
        </a:solidFill>
        <a:latin typeface="Arial" charset="0"/>
        <a:ea typeface="+mn-ea"/>
        <a:cs typeface="+mn-cs"/>
      </a:defRPr>
    </a:lvl6pPr>
    <a:lvl7pPr marL="2743200" algn="l" defTabSz="914400" rtl="0" eaLnBrk="1" latinLnBrk="0" hangingPunct="1">
      <a:defRPr sz="1600" kern="1200">
        <a:solidFill>
          <a:schemeClr val="tx1"/>
        </a:solidFill>
        <a:latin typeface="Arial" charset="0"/>
        <a:ea typeface="+mn-ea"/>
        <a:cs typeface="+mn-cs"/>
      </a:defRPr>
    </a:lvl7pPr>
    <a:lvl8pPr marL="3200400" algn="l" defTabSz="914400" rtl="0" eaLnBrk="1" latinLnBrk="0" hangingPunct="1">
      <a:defRPr sz="1600" kern="1200">
        <a:solidFill>
          <a:schemeClr val="tx1"/>
        </a:solidFill>
        <a:latin typeface="Arial" charset="0"/>
        <a:ea typeface="+mn-ea"/>
        <a:cs typeface="+mn-cs"/>
      </a:defRPr>
    </a:lvl8pPr>
    <a:lvl9pPr marL="3657600" algn="l" defTabSz="914400" rtl="0" eaLnBrk="1" latinLnBrk="0" hangingPunct="1">
      <a:defRPr sz="16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3894">
          <p15:clr>
            <a:srgbClr val="A4A3A4"/>
          </p15:clr>
        </p15:guide>
        <p15:guide id="2" orient="horz" pos="1080">
          <p15:clr>
            <a:srgbClr val="A4A3A4"/>
          </p15:clr>
        </p15:guide>
        <p15:guide id="3" pos="3703">
          <p15:clr>
            <a:srgbClr val="A4A3A4"/>
          </p15:clr>
        </p15:guide>
        <p15:guide id="4" pos="4045">
          <p15:clr>
            <a:srgbClr val="A4A3A4"/>
          </p15:clr>
        </p15:guide>
        <p15:guide id="5" pos="7447">
          <p15:clr>
            <a:srgbClr val="A4A3A4"/>
          </p15:clr>
        </p15:guide>
        <p15:guide id="6" pos="30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41E8C"/>
    <a:srgbClr val="F2F2F2"/>
    <a:srgbClr val="E0E1DD"/>
    <a:srgbClr val="BCBDBC"/>
    <a:srgbClr val="9A9B9C"/>
    <a:srgbClr val="8B8D8E"/>
    <a:srgbClr val="747678"/>
    <a:srgbClr val="4D4F5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500" autoAdjust="0"/>
  </p:normalViewPr>
  <p:slideViewPr>
    <p:cSldViewPr snapToGrid="0" snapToObjects="1">
      <p:cViewPr varScale="1">
        <p:scale>
          <a:sx n="68" d="100"/>
          <a:sy n="68" d="100"/>
        </p:scale>
        <p:origin x="816" y="66"/>
      </p:cViewPr>
      <p:guideLst>
        <p:guide orient="horz" pos="3894"/>
        <p:guide orient="horz" pos="1080"/>
        <p:guide pos="3703"/>
        <p:guide pos="4045"/>
        <p:guide pos="7447"/>
        <p:guide pos="301"/>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tags" Target="tags/tag1.xml"/><Relationship Id="rId4" Type="http://schemas.openxmlformats.org/officeDocument/2006/relationships/slide" Target="slides/slide3.xml"/><Relationship Id="rId9" Type="http://schemas.openxmlformats.org/officeDocument/2006/relationships/handoutMaster" Target="handoutMasters/handout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62" name="Rectangle 2"/>
          <p:cNvSpPr>
            <a:spLocks noGrp="1" noChangeArrowheads="1"/>
          </p:cNvSpPr>
          <p:nvPr>
            <p:ph type="hdr" sz="quarter"/>
          </p:nvPr>
        </p:nvSpPr>
        <p:spPr bwMode="auto">
          <a:xfrm>
            <a:off x="0" y="0"/>
            <a:ext cx="2946400"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pPr>
              <a:defRPr/>
            </a:pPr>
            <a:endParaRPr lang="de-DE"/>
          </a:p>
        </p:txBody>
      </p:sp>
      <p:sp>
        <p:nvSpPr>
          <p:cNvPr id="40963" name="Rectangle 3"/>
          <p:cNvSpPr>
            <a:spLocks noGrp="1" noChangeArrowheads="1"/>
          </p:cNvSpPr>
          <p:nvPr>
            <p:ph type="dt" sz="quarter" idx="1"/>
          </p:nvPr>
        </p:nvSpPr>
        <p:spPr bwMode="auto">
          <a:xfrm>
            <a:off x="3851275" y="0"/>
            <a:ext cx="2946400"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pPr>
              <a:defRPr/>
            </a:pPr>
            <a:endParaRPr lang="de-DE"/>
          </a:p>
        </p:txBody>
      </p:sp>
      <p:sp>
        <p:nvSpPr>
          <p:cNvPr id="40964" name="Rectangle 4"/>
          <p:cNvSpPr>
            <a:spLocks noGrp="1" noChangeArrowheads="1"/>
          </p:cNvSpPr>
          <p:nvPr>
            <p:ph type="ftr" sz="quarter" idx="2"/>
          </p:nvPr>
        </p:nvSpPr>
        <p:spPr bwMode="auto">
          <a:xfrm>
            <a:off x="0" y="9429750"/>
            <a:ext cx="2946400"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pPr>
              <a:defRPr/>
            </a:pPr>
            <a:endParaRPr lang="de-DE"/>
          </a:p>
        </p:txBody>
      </p:sp>
      <p:sp>
        <p:nvSpPr>
          <p:cNvPr id="40965" name="Rectangle 5"/>
          <p:cNvSpPr>
            <a:spLocks noGrp="1" noChangeArrowheads="1"/>
          </p:cNvSpPr>
          <p:nvPr>
            <p:ph type="sldNum" sz="quarter" idx="3"/>
          </p:nvPr>
        </p:nvSpPr>
        <p:spPr bwMode="auto">
          <a:xfrm>
            <a:off x="3851275" y="9429750"/>
            <a:ext cx="2946400"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pPr>
              <a:defRPr/>
            </a:pPr>
            <a:fld id="{FA9898B0-6137-45D6-B543-4A674D639E47}" type="slidenum">
              <a:rPr lang="de-DE"/>
              <a:pPr>
                <a:defRPr/>
              </a:pPr>
              <a:t>‹#›</a:t>
            </a:fld>
            <a:endParaRPr lang="de-DE"/>
          </a:p>
        </p:txBody>
      </p:sp>
    </p:spTree>
    <p:extLst>
      <p:ext uri="{BB962C8B-B14F-4D97-AF65-F5344CB8AC3E}">
        <p14:creationId xmlns:p14="http://schemas.microsoft.com/office/powerpoint/2010/main" val="294705465"/>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image4.png>
</file>

<file path=ppt/media/image5.png>
</file>

<file path=ppt/media/image6.png>
</file>

<file path=ppt/media/image7.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986" name="Rectangle 2"/>
          <p:cNvSpPr>
            <a:spLocks noGrp="1" noChangeArrowheads="1"/>
          </p:cNvSpPr>
          <p:nvPr>
            <p:ph type="hdr" sz="quarter"/>
          </p:nvPr>
        </p:nvSpPr>
        <p:spPr bwMode="auto">
          <a:xfrm>
            <a:off x="0" y="0"/>
            <a:ext cx="2946400"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pPr>
              <a:defRPr/>
            </a:pPr>
            <a:endParaRPr lang="de-DE"/>
          </a:p>
        </p:txBody>
      </p:sp>
      <p:sp>
        <p:nvSpPr>
          <p:cNvPr id="41987" name="Rectangle 3"/>
          <p:cNvSpPr>
            <a:spLocks noGrp="1" noChangeArrowheads="1"/>
          </p:cNvSpPr>
          <p:nvPr>
            <p:ph type="dt" idx="1"/>
          </p:nvPr>
        </p:nvSpPr>
        <p:spPr bwMode="auto">
          <a:xfrm>
            <a:off x="3851275" y="0"/>
            <a:ext cx="2946400"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pPr>
              <a:defRPr/>
            </a:pPr>
            <a:endParaRPr lang="de-DE"/>
          </a:p>
        </p:txBody>
      </p:sp>
      <p:sp>
        <p:nvSpPr>
          <p:cNvPr id="4100" name="Rectangle 4"/>
          <p:cNvSpPr>
            <a:spLocks noGrp="1" noRot="1" noChangeAspect="1" noChangeArrowheads="1" noTextEdit="1"/>
          </p:cNvSpPr>
          <p:nvPr>
            <p:ph type="sldImg" idx="2"/>
          </p:nvPr>
        </p:nvSpPr>
        <p:spPr bwMode="auto">
          <a:xfrm>
            <a:off x="90488" y="744538"/>
            <a:ext cx="6618287" cy="3722687"/>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41989" name="Rectangle 5"/>
          <p:cNvSpPr>
            <a:spLocks noGrp="1" noChangeArrowheads="1"/>
          </p:cNvSpPr>
          <p:nvPr>
            <p:ph type="body" sz="quarter" idx="3"/>
          </p:nvPr>
        </p:nvSpPr>
        <p:spPr bwMode="auto">
          <a:xfrm>
            <a:off x="906463" y="4714875"/>
            <a:ext cx="4984750" cy="4467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de-DE" noProof="0"/>
              <a:t>Klicken Sie, um die Formate des Vorlagentextes zu bearbeiten</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41990" name="Rectangle 6"/>
          <p:cNvSpPr>
            <a:spLocks noGrp="1" noChangeArrowheads="1"/>
          </p:cNvSpPr>
          <p:nvPr>
            <p:ph type="ftr" sz="quarter" idx="4"/>
          </p:nvPr>
        </p:nvSpPr>
        <p:spPr bwMode="auto">
          <a:xfrm>
            <a:off x="0" y="9429750"/>
            <a:ext cx="2946400"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pPr>
              <a:defRPr/>
            </a:pPr>
            <a:endParaRPr lang="de-DE"/>
          </a:p>
        </p:txBody>
      </p:sp>
      <p:sp>
        <p:nvSpPr>
          <p:cNvPr id="41991" name="Rectangle 7"/>
          <p:cNvSpPr>
            <a:spLocks noGrp="1" noChangeArrowheads="1"/>
          </p:cNvSpPr>
          <p:nvPr>
            <p:ph type="sldNum" sz="quarter" idx="5"/>
          </p:nvPr>
        </p:nvSpPr>
        <p:spPr bwMode="auto">
          <a:xfrm>
            <a:off x="3851275" y="9429750"/>
            <a:ext cx="2946400"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pPr>
              <a:defRPr/>
            </a:pPr>
            <a:fld id="{4B7EBB81-5D7D-4823-A86E-36E7070DFA51}" type="slidenum">
              <a:rPr lang="de-DE"/>
              <a:pPr>
                <a:defRPr/>
              </a:pPr>
              <a:t>‹#›</a:t>
            </a:fld>
            <a:endParaRPr lang="de-DE"/>
          </a:p>
        </p:txBody>
      </p:sp>
    </p:spTree>
    <p:extLst>
      <p:ext uri="{BB962C8B-B14F-4D97-AF65-F5344CB8AC3E}">
        <p14:creationId xmlns:p14="http://schemas.microsoft.com/office/powerpoint/2010/main" val="192424276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p:cNvSpPr>
            <a:spLocks noGrp="1" noChangeArrowheads="1"/>
          </p:cNvSpPr>
          <p:nvPr>
            <p:ph type="sldNum" sz="quarter" idx="5"/>
          </p:nvPr>
        </p:nvSpPr>
        <p:spPr>
          <a:ln/>
        </p:spPr>
        <p:txBody>
          <a:bodyPr/>
          <a:lstStyle/>
          <a:p>
            <a:fld id="{0A9A0F8A-76FF-4415-8CE1-86AB7AA0314D}" type="slidenum">
              <a:rPr lang="de-DE"/>
              <a:pPr/>
              <a:t>2</a:t>
            </a:fld>
            <a:endParaRPr lang="de-DE"/>
          </a:p>
        </p:txBody>
      </p:sp>
      <p:sp>
        <p:nvSpPr>
          <p:cNvPr id="3259394" name="Rectangle 2"/>
          <p:cNvSpPr>
            <a:spLocks noGrp="1" noRot="1" noChangeAspect="1" noChangeArrowheads="1" noTextEdit="1"/>
          </p:cNvSpPr>
          <p:nvPr>
            <p:ph type="sldImg"/>
          </p:nvPr>
        </p:nvSpPr>
        <p:spPr>
          <a:xfrm>
            <a:off x="90488" y="744538"/>
            <a:ext cx="6618287" cy="3722687"/>
          </a:xfr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3251205" name="Rectangle 5"/>
          <p:cNvSpPr>
            <a:spLocks noGrp="1" noChangeArrowheads="1"/>
          </p:cNvSpPr>
          <p:nvPr>
            <p:ph type="ctrTitle" sz="quarter"/>
          </p:nvPr>
        </p:nvSpPr>
        <p:spPr>
          <a:xfrm>
            <a:off x="468000" y="306389"/>
            <a:ext cx="8280440" cy="928687"/>
          </a:xfrm>
        </p:spPr>
        <p:txBody>
          <a:bodyPr/>
          <a:lstStyle>
            <a:lvl1pPr>
              <a:defRPr sz="2400"/>
            </a:lvl1pPr>
          </a:lstStyle>
          <a:p>
            <a:pPr lvl="0"/>
            <a:r>
              <a:rPr lang="en-US" noProof="0"/>
              <a:t>Click to edit Master title style</a:t>
            </a:r>
            <a:endParaRPr lang="de-DE" noProof="0" dirty="0"/>
          </a:p>
        </p:txBody>
      </p:sp>
      <p:pic>
        <p:nvPicPr>
          <p:cNvPr id="5" name="Grafik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344450" y="341313"/>
            <a:ext cx="463550" cy="463550"/>
          </a:xfrm>
          <a:prstGeom prst="rect">
            <a:avLst/>
          </a:prstGeom>
        </p:spPr>
      </p:pic>
    </p:spTree>
    <p:extLst>
      <p:ext uri="{BB962C8B-B14F-4D97-AF65-F5344CB8AC3E}">
        <p14:creationId xmlns:p14="http://schemas.microsoft.com/office/powerpoint/2010/main" val="191191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de-DE" dirty="0"/>
          </a:p>
        </p:txBody>
      </p:sp>
      <p:sp>
        <p:nvSpPr>
          <p:cNvPr id="3" name="Inhaltsplatzhalt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Tree>
    <p:extLst>
      <p:ext uri="{BB962C8B-B14F-4D97-AF65-F5344CB8AC3E}">
        <p14:creationId xmlns:p14="http://schemas.microsoft.com/office/powerpoint/2010/main" val="484039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a:xfrm>
            <a:off x="468000" y="307975"/>
            <a:ext cx="9720000" cy="941388"/>
          </a:xfrm>
        </p:spPr>
        <p:txBody>
          <a:bodyPr/>
          <a:lstStyle/>
          <a:p>
            <a:r>
              <a:rPr lang="en-US"/>
              <a:t>Click to edit Master title style</a:t>
            </a:r>
            <a:endParaRPr lang="de-DE"/>
          </a:p>
        </p:txBody>
      </p:sp>
      <p:sp>
        <p:nvSpPr>
          <p:cNvPr id="3" name="Inhaltsplatzhalter 2"/>
          <p:cNvSpPr>
            <a:spLocks noGrp="1"/>
          </p:cNvSpPr>
          <p:nvPr>
            <p:ph sz="half" idx="1"/>
          </p:nvPr>
        </p:nvSpPr>
        <p:spPr>
          <a:xfrm>
            <a:off x="468000" y="1708151"/>
            <a:ext cx="5400000" cy="4462463"/>
          </a:xfrm>
        </p:spPr>
        <p:txBody>
          <a:bodyPr/>
          <a:lstStyle>
            <a:lvl1pPr algn="l" rtl="0" eaLnBrk="0" fontAlgn="base" hangingPunct="0">
              <a:spcBef>
                <a:spcPct val="0"/>
              </a:spcBef>
              <a:spcAft>
                <a:spcPct val="0"/>
              </a:spcAft>
              <a:defRPr lang="de-DE" sz="1600" dirty="0" smtClean="0">
                <a:solidFill>
                  <a:schemeClr val="tx1"/>
                </a:solidFill>
                <a:latin typeface="+mn-lt"/>
                <a:ea typeface="+mn-ea"/>
                <a:cs typeface="+mn-cs"/>
              </a:defRPr>
            </a:lvl1pPr>
            <a:lvl2pPr algn="l" rtl="0" eaLnBrk="0" fontAlgn="base" hangingPunct="0">
              <a:spcBef>
                <a:spcPct val="0"/>
              </a:spcBef>
              <a:spcAft>
                <a:spcPct val="0"/>
              </a:spcAft>
              <a:defRPr lang="de-DE" sz="1600" dirty="0" smtClean="0">
                <a:solidFill>
                  <a:schemeClr val="tx1"/>
                </a:solidFill>
                <a:latin typeface="+mn-lt"/>
                <a:ea typeface="+mn-ea"/>
                <a:cs typeface="+mn-cs"/>
              </a:defRPr>
            </a:lvl2pPr>
            <a:lvl3pPr marL="714375" indent="-171450" algn="l" rtl="0" eaLnBrk="0" fontAlgn="base" hangingPunct="0">
              <a:spcBef>
                <a:spcPct val="0"/>
              </a:spcBef>
              <a:spcAft>
                <a:spcPct val="0"/>
              </a:spcAft>
              <a:defRPr lang="de-DE" sz="1400" dirty="0" smtClean="0">
                <a:solidFill>
                  <a:schemeClr val="tx1"/>
                </a:solidFill>
                <a:latin typeface="+mn-lt"/>
              </a:defRPr>
            </a:lvl3pPr>
            <a:lvl4pPr marL="1081088" indent="-177800" algn="l" rtl="0" eaLnBrk="0" fontAlgn="base" hangingPunct="0">
              <a:spcBef>
                <a:spcPct val="0"/>
              </a:spcBef>
              <a:spcAft>
                <a:spcPct val="0"/>
              </a:spcAft>
              <a:defRPr lang="de-DE" sz="1200" dirty="0" smtClean="0">
                <a:solidFill>
                  <a:schemeClr val="tx1"/>
                </a:solidFill>
                <a:latin typeface="+mn-lt"/>
              </a:defRPr>
            </a:lvl4pPr>
            <a:lvl5pPr marL="1438275" indent="-177800" algn="l" rtl="0" eaLnBrk="0" fontAlgn="base" hangingPunct="0">
              <a:spcBef>
                <a:spcPct val="0"/>
              </a:spcBef>
              <a:spcAft>
                <a:spcPct val="0"/>
              </a:spcAft>
              <a:defRPr lang="de-DE" sz="1000" dirty="0">
                <a:solidFill>
                  <a:schemeClr val="tx1"/>
                </a:solidFill>
                <a:latin typeface="+mn-lt"/>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4" name="Inhaltsplatzhalter 3"/>
          <p:cNvSpPr>
            <a:spLocks noGrp="1"/>
          </p:cNvSpPr>
          <p:nvPr>
            <p:ph sz="half" idx="2"/>
          </p:nvPr>
        </p:nvSpPr>
        <p:spPr>
          <a:xfrm>
            <a:off x="6408000" y="1708151"/>
            <a:ext cx="5400000" cy="4462463"/>
          </a:xfrm>
        </p:spPr>
        <p:txBody>
          <a:bodyPr/>
          <a:lstStyle>
            <a:lvl1pPr algn="l" rtl="0" eaLnBrk="0" fontAlgn="base" hangingPunct="0">
              <a:spcBef>
                <a:spcPct val="0"/>
              </a:spcBef>
              <a:spcAft>
                <a:spcPct val="0"/>
              </a:spcAft>
              <a:defRPr lang="de-DE" sz="1600" dirty="0" smtClean="0">
                <a:solidFill>
                  <a:schemeClr val="tx1"/>
                </a:solidFill>
                <a:latin typeface="+mn-lt"/>
                <a:ea typeface="+mn-ea"/>
                <a:cs typeface="+mn-cs"/>
              </a:defRPr>
            </a:lvl1pPr>
            <a:lvl2pPr algn="l" rtl="0" eaLnBrk="0" fontAlgn="base" hangingPunct="0">
              <a:spcBef>
                <a:spcPct val="0"/>
              </a:spcBef>
              <a:spcAft>
                <a:spcPct val="0"/>
              </a:spcAft>
              <a:defRPr lang="de-DE" sz="1600" dirty="0" smtClean="0">
                <a:solidFill>
                  <a:schemeClr val="tx1"/>
                </a:solidFill>
                <a:latin typeface="+mn-lt"/>
                <a:ea typeface="+mn-ea"/>
                <a:cs typeface="+mn-cs"/>
              </a:defRPr>
            </a:lvl2pPr>
            <a:lvl3pPr marL="714375" indent="-171450" algn="l" rtl="0" eaLnBrk="0" fontAlgn="base" hangingPunct="0">
              <a:spcBef>
                <a:spcPct val="0"/>
              </a:spcBef>
              <a:spcAft>
                <a:spcPct val="0"/>
              </a:spcAft>
              <a:defRPr lang="de-DE" sz="1400" dirty="0" smtClean="0">
                <a:solidFill>
                  <a:schemeClr val="tx1"/>
                </a:solidFill>
                <a:latin typeface="+mn-lt"/>
              </a:defRPr>
            </a:lvl3pPr>
            <a:lvl4pPr marL="1081088" indent="-177800" algn="l" rtl="0" eaLnBrk="0" fontAlgn="base" hangingPunct="0">
              <a:spcBef>
                <a:spcPct val="0"/>
              </a:spcBef>
              <a:spcAft>
                <a:spcPct val="0"/>
              </a:spcAft>
              <a:defRPr lang="de-DE" sz="1200" dirty="0" smtClean="0">
                <a:solidFill>
                  <a:schemeClr val="tx1"/>
                </a:solidFill>
                <a:latin typeface="+mn-lt"/>
              </a:defRPr>
            </a:lvl4pPr>
            <a:lvl5pPr marL="1438275" indent="-177800" algn="l" rtl="0" eaLnBrk="0" fontAlgn="base" hangingPunct="0">
              <a:spcBef>
                <a:spcPct val="0"/>
              </a:spcBef>
              <a:spcAft>
                <a:spcPct val="0"/>
              </a:spcAft>
              <a:defRPr lang="de-DE" sz="1000" dirty="0">
                <a:solidFill>
                  <a:schemeClr val="tx1"/>
                </a:solidFill>
                <a:latin typeface="+mn-lt"/>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Tree>
    <p:extLst>
      <p:ext uri="{BB962C8B-B14F-4D97-AF65-F5344CB8AC3E}">
        <p14:creationId xmlns:p14="http://schemas.microsoft.com/office/powerpoint/2010/main" val="3201509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de-DE" dirty="0"/>
          </a:p>
        </p:txBody>
      </p:sp>
    </p:spTree>
    <p:extLst>
      <p:ext uri="{BB962C8B-B14F-4D97-AF65-F5344CB8AC3E}">
        <p14:creationId xmlns:p14="http://schemas.microsoft.com/office/powerpoint/2010/main" val="20715136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70297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blank" preserve="1">
  <p:cSld name="Abschlussfoli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25066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3"/>
          <p:cNvSpPr>
            <a:spLocks noGrp="1" noChangeArrowheads="1"/>
          </p:cNvSpPr>
          <p:nvPr>
            <p:ph type="body" idx="1"/>
          </p:nvPr>
        </p:nvSpPr>
        <p:spPr bwMode="auto">
          <a:xfrm>
            <a:off x="468000" y="1708151"/>
            <a:ext cx="11340000" cy="4462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91440" bIns="0" numCol="1" anchor="t" anchorCtr="0" compatLnSpc="1">
            <a:prstTxWarp prst="textNoShape">
              <a:avLst/>
            </a:prstTxWarp>
          </a:body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1027" name="Rectangle 6"/>
          <p:cNvSpPr>
            <a:spLocks noGrp="1" noChangeArrowheads="1"/>
          </p:cNvSpPr>
          <p:nvPr>
            <p:ph type="title"/>
          </p:nvPr>
        </p:nvSpPr>
        <p:spPr bwMode="auto">
          <a:xfrm>
            <a:off x="468000" y="307975"/>
            <a:ext cx="9720000" cy="941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dirty="0" err="1"/>
              <a:t>Titel</a:t>
            </a:r>
            <a:endParaRPr lang="en-US" dirty="0"/>
          </a:p>
        </p:txBody>
      </p:sp>
      <p:sp>
        <p:nvSpPr>
          <p:cNvPr id="1029" name="Line 9"/>
          <p:cNvSpPr>
            <a:spLocks noChangeShapeType="1"/>
          </p:cNvSpPr>
          <p:nvPr/>
        </p:nvSpPr>
        <p:spPr bwMode="auto">
          <a:xfrm flipV="1">
            <a:off x="0" y="1258888"/>
            <a:ext cx="12190941" cy="0"/>
          </a:xfrm>
          <a:prstGeom prst="line">
            <a:avLst/>
          </a:prstGeom>
          <a:noFill/>
          <a:ln w="9525">
            <a:solidFill>
              <a:srgbClr val="C0C0C0"/>
            </a:solidFill>
            <a:round/>
            <a:headEnd/>
            <a:tailEnd/>
          </a:ln>
          <a:extLst>
            <a:ext uri="{909E8E84-426E-40DD-AFC4-6F175D3DCCD1}">
              <a14:hiddenFill xmlns:a14="http://schemas.microsoft.com/office/drawing/2010/main">
                <a:noFill/>
              </a14:hiddenFill>
            </a:ext>
          </a:extLst>
        </p:spPr>
        <p:txBody>
          <a:bodyPr/>
          <a:lstStyle/>
          <a:p>
            <a:endParaRPr lang="de-DE"/>
          </a:p>
        </p:txBody>
      </p:sp>
      <p:sp>
        <p:nvSpPr>
          <p:cNvPr id="1030" name="Line 26"/>
          <p:cNvSpPr>
            <a:spLocks noChangeShapeType="1"/>
          </p:cNvSpPr>
          <p:nvPr/>
        </p:nvSpPr>
        <p:spPr bwMode="auto">
          <a:xfrm flipV="1">
            <a:off x="0" y="6569075"/>
            <a:ext cx="12190941" cy="0"/>
          </a:xfrm>
          <a:prstGeom prst="line">
            <a:avLst/>
          </a:prstGeom>
          <a:noFill/>
          <a:ln w="9525">
            <a:solidFill>
              <a:srgbClr val="C0C0C0"/>
            </a:solidFill>
            <a:round/>
            <a:headEnd/>
            <a:tailEnd/>
          </a:ln>
          <a:extLst>
            <a:ext uri="{909E8E84-426E-40DD-AFC4-6F175D3DCCD1}">
              <a14:hiddenFill xmlns:a14="http://schemas.microsoft.com/office/drawing/2010/main">
                <a:noFill/>
              </a14:hiddenFill>
            </a:ext>
          </a:extLst>
        </p:spPr>
        <p:txBody>
          <a:bodyPr/>
          <a:lstStyle/>
          <a:p>
            <a:endParaRPr lang="de-DE"/>
          </a:p>
        </p:txBody>
      </p:sp>
      <p:sp>
        <p:nvSpPr>
          <p:cNvPr id="12" name="Rectangle 19"/>
          <p:cNvSpPr txBox="1">
            <a:spLocks noChangeArrowheads="1"/>
          </p:cNvSpPr>
          <p:nvPr userDrawn="1"/>
        </p:nvSpPr>
        <p:spPr bwMode="auto">
          <a:xfrm>
            <a:off x="11437488" y="6643689"/>
            <a:ext cx="370512" cy="161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defPPr>
              <a:defRPr lang="de-DE"/>
            </a:defPPr>
            <a:lvl1pPr algn="r" defTabSz="798513" rtl="0" eaLnBrk="0" fontAlgn="base" hangingPunct="0">
              <a:spcBef>
                <a:spcPct val="0"/>
              </a:spcBef>
              <a:spcAft>
                <a:spcPct val="0"/>
              </a:spcAft>
              <a:defRPr sz="800" kern="1200" smtClean="0">
                <a:solidFill>
                  <a:schemeClr val="tx1"/>
                </a:solidFill>
                <a:latin typeface="Arial Narrow" pitchFamily="34" charset="0"/>
                <a:ea typeface="+mn-ea"/>
                <a:cs typeface="+mn-cs"/>
              </a:defRPr>
            </a:lvl1pPr>
            <a:lvl2pPr marL="457200" algn="l" rtl="0" eaLnBrk="0" fontAlgn="base" hangingPunct="0">
              <a:spcBef>
                <a:spcPct val="0"/>
              </a:spcBef>
              <a:spcAft>
                <a:spcPct val="0"/>
              </a:spcAft>
              <a:defRPr sz="1600" kern="1200">
                <a:solidFill>
                  <a:schemeClr val="tx1"/>
                </a:solidFill>
                <a:latin typeface="Arial" charset="0"/>
                <a:ea typeface="+mn-ea"/>
                <a:cs typeface="+mn-cs"/>
              </a:defRPr>
            </a:lvl2pPr>
            <a:lvl3pPr marL="914400" algn="l" rtl="0" eaLnBrk="0" fontAlgn="base" hangingPunct="0">
              <a:spcBef>
                <a:spcPct val="0"/>
              </a:spcBef>
              <a:spcAft>
                <a:spcPct val="0"/>
              </a:spcAft>
              <a:defRPr sz="1600" kern="1200">
                <a:solidFill>
                  <a:schemeClr val="tx1"/>
                </a:solidFill>
                <a:latin typeface="Arial" charset="0"/>
                <a:ea typeface="+mn-ea"/>
                <a:cs typeface="+mn-cs"/>
              </a:defRPr>
            </a:lvl3pPr>
            <a:lvl4pPr marL="1371600" algn="l" rtl="0" eaLnBrk="0" fontAlgn="base" hangingPunct="0">
              <a:spcBef>
                <a:spcPct val="0"/>
              </a:spcBef>
              <a:spcAft>
                <a:spcPct val="0"/>
              </a:spcAft>
              <a:defRPr sz="1600" kern="1200">
                <a:solidFill>
                  <a:schemeClr val="tx1"/>
                </a:solidFill>
                <a:latin typeface="Arial" charset="0"/>
                <a:ea typeface="+mn-ea"/>
                <a:cs typeface="+mn-cs"/>
              </a:defRPr>
            </a:lvl4pPr>
            <a:lvl5pPr marL="1828800" algn="l" rtl="0" eaLnBrk="0" fontAlgn="base" hangingPunct="0">
              <a:spcBef>
                <a:spcPct val="0"/>
              </a:spcBef>
              <a:spcAft>
                <a:spcPct val="0"/>
              </a:spcAft>
              <a:defRPr sz="1600" kern="1200">
                <a:solidFill>
                  <a:schemeClr val="tx1"/>
                </a:solidFill>
                <a:latin typeface="Arial" charset="0"/>
                <a:ea typeface="+mn-ea"/>
                <a:cs typeface="+mn-cs"/>
              </a:defRPr>
            </a:lvl5pPr>
            <a:lvl6pPr marL="2286000" algn="l" defTabSz="914400" rtl="0" eaLnBrk="1" latinLnBrk="0" hangingPunct="1">
              <a:defRPr sz="1600" kern="1200">
                <a:solidFill>
                  <a:schemeClr val="tx1"/>
                </a:solidFill>
                <a:latin typeface="Arial" charset="0"/>
                <a:ea typeface="+mn-ea"/>
                <a:cs typeface="+mn-cs"/>
              </a:defRPr>
            </a:lvl6pPr>
            <a:lvl7pPr marL="2743200" algn="l" defTabSz="914400" rtl="0" eaLnBrk="1" latinLnBrk="0" hangingPunct="1">
              <a:defRPr sz="1600" kern="1200">
                <a:solidFill>
                  <a:schemeClr val="tx1"/>
                </a:solidFill>
                <a:latin typeface="Arial" charset="0"/>
                <a:ea typeface="+mn-ea"/>
                <a:cs typeface="+mn-cs"/>
              </a:defRPr>
            </a:lvl7pPr>
            <a:lvl8pPr marL="3200400" algn="l" defTabSz="914400" rtl="0" eaLnBrk="1" latinLnBrk="0" hangingPunct="1">
              <a:defRPr sz="1600" kern="1200">
                <a:solidFill>
                  <a:schemeClr val="tx1"/>
                </a:solidFill>
                <a:latin typeface="Arial" charset="0"/>
                <a:ea typeface="+mn-ea"/>
                <a:cs typeface="+mn-cs"/>
              </a:defRPr>
            </a:lvl8pPr>
            <a:lvl9pPr marL="3657600" algn="l" defTabSz="914400" rtl="0" eaLnBrk="1" latinLnBrk="0" hangingPunct="1">
              <a:defRPr sz="1600" kern="1200">
                <a:solidFill>
                  <a:schemeClr val="tx1"/>
                </a:solidFill>
                <a:latin typeface="Arial" charset="0"/>
                <a:ea typeface="+mn-ea"/>
                <a:cs typeface="+mn-cs"/>
              </a:defRPr>
            </a:lvl9pPr>
          </a:lstStyle>
          <a:p>
            <a:pPr>
              <a:defRPr/>
            </a:pPr>
            <a:fld id="{2CA3F5C4-B150-4B5B-B76B-04B284BB8825}" type="slidenum">
              <a:rPr lang="de-DE" smtClean="0"/>
              <a:pPr>
                <a:defRPr/>
              </a:pPr>
              <a:t>‹#›</a:t>
            </a:fld>
            <a:endParaRPr lang="de-DE" dirty="0"/>
          </a:p>
        </p:txBody>
      </p:sp>
      <p:sp>
        <p:nvSpPr>
          <p:cNvPr id="14" name="TW_Footer_3"/>
          <p:cNvSpPr txBox="1">
            <a:spLocks noChangeArrowheads="1"/>
          </p:cNvSpPr>
          <p:nvPr userDrawn="1"/>
        </p:nvSpPr>
        <p:spPr bwMode="auto">
          <a:xfrm>
            <a:off x="9521505" y="6643689"/>
            <a:ext cx="569155" cy="160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defPPr>
              <a:defRPr lang="de-DE"/>
            </a:defPPr>
            <a:lvl1pPr algn="r" defTabSz="798513" rtl="0" eaLnBrk="1" fontAlgn="base" hangingPunct="1">
              <a:spcBef>
                <a:spcPct val="0"/>
              </a:spcBef>
              <a:spcAft>
                <a:spcPct val="0"/>
              </a:spcAft>
              <a:defRPr sz="800" kern="1200" smtClean="0">
                <a:solidFill>
                  <a:schemeClr val="tx1"/>
                </a:solidFill>
                <a:latin typeface="Arial Narrow" pitchFamily="34" charset="0"/>
                <a:ea typeface="+mn-ea"/>
                <a:cs typeface="+mn-cs"/>
              </a:defRPr>
            </a:lvl1pPr>
            <a:lvl2pPr marL="457200" algn="l" rtl="0" eaLnBrk="0" fontAlgn="base" hangingPunct="0">
              <a:spcBef>
                <a:spcPct val="0"/>
              </a:spcBef>
              <a:spcAft>
                <a:spcPct val="0"/>
              </a:spcAft>
              <a:defRPr sz="1600" kern="1200">
                <a:solidFill>
                  <a:schemeClr val="tx1"/>
                </a:solidFill>
                <a:latin typeface="Arial" charset="0"/>
                <a:ea typeface="+mn-ea"/>
                <a:cs typeface="+mn-cs"/>
              </a:defRPr>
            </a:lvl2pPr>
            <a:lvl3pPr marL="914400" algn="l" rtl="0" eaLnBrk="0" fontAlgn="base" hangingPunct="0">
              <a:spcBef>
                <a:spcPct val="0"/>
              </a:spcBef>
              <a:spcAft>
                <a:spcPct val="0"/>
              </a:spcAft>
              <a:defRPr sz="1600" kern="1200">
                <a:solidFill>
                  <a:schemeClr val="tx1"/>
                </a:solidFill>
                <a:latin typeface="Arial" charset="0"/>
                <a:ea typeface="+mn-ea"/>
                <a:cs typeface="+mn-cs"/>
              </a:defRPr>
            </a:lvl3pPr>
            <a:lvl4pPr marL="1371600" algn="l" rtl="0" eaLnBrk="0" fontAlgn="base" hangingPunct="0">
              <a:spcBef>
                <a:spcPct val="0"/>
              </a:spcBef>
              <a:spcAft>
                <a:spcPct val="0"/>
              </a:spcAft>
              <a:defRPr sz="1600" kern="1200">
                <a:solidFill>
                  <a:schemeClr val="tx1"/>
                </a:solidFill>
                <a:latin typeface="Arial" charset="0"/>
                <a:ea typeface="+mn-ea"/>
                <a:cs typeface="+mn-cs"/>
              </a:defRPr>
            </a:lvl4pPr>
            <a:lvl5pPr marL="1828800" algn="l" rtl="0" eaLnBrk="0" fontAlgn="base" hangingPunct="0">
              <a:spcBef>
                <a:spcPct val="0"/>
              </a:spcBef>
              <a:spcAft>
                <a:spcPct val="0"/>
              </a:spcAft>
              <a:defRPr sz="1600" kern="1200">
                <a:solidFill>
                  <a:schemeClr val="tx1"/>
                </a:solidFill>
                <a:latin typeface="Arial" charset="0"/>
                <a:ea typeface="+mn-ea"/>
                <a:cs typeface="+mn-cs"/>
              </a:defRPr>
            </a:lvl5pPr>
            <a:lvl6pPr marL="2286000" algn="l" defTabSz="914400" rtl="0" eaLnBrk="1" latinLnBrk="0" hangingPunct="1">
              <a:defRPr sz="1600" kern="1200">
                <a:solidFill>
                  <a:schemeClr val="tx1"/>
                </a:solidFill>
                <a:latin typeface="Arial" charset="0"/>
                <a:ea typeface="+mn-ea"/>
                <a:cs typeface="+mn-cs"/>
              </a:defRPr>
            </a:lvl6pPr>
            <a:lvl7pPr marL="2743200" algn="l" defTabSz="914400" rtl="0" eaLnBrk="1" latinLnBrk="0" hangingPunct="1">
              <a:defRPr sz="1600" kern="1200">
                <a:solidFill>
                  <a:schemeClr val="tx1"/>
                </a:solidFill>
                <a:latin typeface="Arial" charset="0"/>
                <a:ea typeface="+mn-ea"/>
                <a:cs typeface="+mn-cs"/>
              </a:defRPr>
            </a:lvl7pPr>
            <a:lvl8pPr marL="3200400" algn="l" defTabSz="914400" rtl="0" eaLnBrk="1" latinLnBrk="0" hangingPunct="1">
              <a:defRPr sz="1600" kern="1200">
                <a:solidFill>
                  <a:schemeClr val="tx1"/>
                </a:solidFill>
                <a:latin typeface="Arial" charset="0"/>
                <a:ea typeface="+mn-ea"/>
                <a:cs typeface="+mn-cs"/>
              </a:defRPr>
            </a:lvl8pPr>
            <a:lvl9pPr marL="3657600" algn="l" defTabSz="914400" rtl="0" eaLnBrk="1" latinLnBrk="0" hangingPunct="1">
              <a:defRPr sz="1600" kern="1200">
                <a:solidFill>
                  <a:schemeClr val="tx1"/>
                </a:solidFill>
                <a:latin typeface="Arial" charset="0"/>
                <a:ea typeface="+mn-ea"/>
                <a:cs typeface="+mn-cs"/>
              </a:defRPr>
            </a:lvl9pPr>
          </a:lstStyle>
          <a:p>
            <a:pPr>
              <a:defRPr/>
            </a:pPr>
            <a:r>
              <a:rPr lang="de-DE"/>
              <a:t>2021-01-11</a:t>
            </a:r>
            <a:endParaRPr lang="de-DE" dirty="0"/>
          </a:p>
        </p:txBody>
      </p:sp>
      <p:sp>
        <p:nvSpPr>
          <p:cNvPr id="2" name="TW_Footer_1"/>
          <p:cNvSpPr txBox="1"/>
          <p:nvPr userDrawn="1"/>
        </p:nvSpPr>
        <p:spPr>
          <a:xfrm>
            <a:off x="467999" y="6643690"/>
            <a:ext cx="8280000" cy="161925"/>
          </a:xfrm>
          <a:prstGeom prst="rect">
            <a:avLst/>
          </a:prstGeom>
          <a:noFill/>
          <a:ln>
            <a:no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defPPr>
              <a:defRPr lang="de-DE"/>
            </a:defPPr>
            <a:lvl1pPr defTabSz="798513" eaLnBrk="1" hangingPunct="1">
              <a:defRPr sz="800">
                <a:latin typeface="Arial Narrow" pitchFamily="34" charset="0"/>
              </a:defRPr>
            </a:lvl1pPr>
          </a:lstStyle>
          <a:p>
            <a:pPr lvl="0"/>
            <a:r>
              <a:rPr lang="de-DE"/>
              <a:t>Carl Zeiss Pvt. Ltd., APAC Digital Solutions</a:t>
            </a:r>
            <a:endParaRPr lang="de-DE" dirty="0"/>
          </a:p>
        </p:txBody>
      </p:sp>
      <p:pic>
        <p:nvPicPr>
          <p:cNvPr id="11" name="Grafik 10"/>
          <p:cNvPicPr>
            <a:picLocks noChangeAspect="1"/>
          </p:cNvPicPr>
          <p:nvPr userDrawn="1"/>
        </p:nvPicPr>
        <p:blipFill>
          <a:blip r:embed="rId8" cstate="print">
            <a:extLst>
              <a:ext uri="{28A0092B-C50C-407E-A947-70E740481C1C}">
                <a14:useLocalDpi xmlns:a14="http://schemas.microsoft.com/office/drawing/2010/main" val="0"/>
              </a:ext>
            </a:extLst>
          </a:blip>
          <a:stretch>
            <a:fillRect/>
          </a:stretch>
        </p:blipFill>
        <p:spPr>
          <a:xfrm>
            <a:off x="11344450" y="341313"/>
            <a:ext cx="463550" cy="463550"/>
          </a:xfrm>
          <a:prstGeom prst="rect">
            <a:avLst/>
          </a:prstGeom>
        </p:spPr>
      </p:pic>
    </p:spTree>
  </p:cSld>
  <p:clrMap bg1="lt1" tx1="dk1" bg2="lt2" tx2="dk2" accent1="accent1" accent2="accent2" accent3="accent3" accent4="accent4" accent5="accent5" accent6="accent6" hlink="hlink" folHlink="folHlink"/>
  <p:sldLayoutIdLst>
    <p:sldLayoutId id="2147483704" r:id="rId1"/>
    <p:sldLayoutId id="2147483700" r:id="rId2"/>
    <p:sldLayoutId id="2147483701" r:id="rId3"/>
    <p:sldLayoutId id="2147483702" r:id="rId4"/>
    <p:sldLayoutId id="2147483703" r:id="rId5"/>
    <p:sldLayoutId id="2147483705" r:id="rId6"/>
  </p:sldLayoutIdLst>
  <p:hf sldNum="0" hdr="0"/>
  <p:txStyles>
    <p:titleStyle>
      <a:lvl1pPr algn="l" rtl="0" eaLnBrk="1" fontAlgn="base" hangingPunct="1">
        <a:lnSpc>
          <a:spcPct val="90000"/>
        </a:lnSpc>
        <a:spcBef>
          <a:spcPct val="0"/>
        </a:spcBef>
        <a:spcAft>
          <a:spcPct val="0"/>
        </a:spcAft>
        <a:defRPr sz="2200" b="1">
          <a:solidFill>
            <a:schemeClr val="tx2"/>
          </a:solidFill>
          <a:latin typeface="Arial" pitchFamily="34" charset="0"/>
          <a:ea typeface="+mj-ea"/>
          <a:cs typeface="Arial" pitchFamily="34" charset="0"/>
        </a:defRPr>
      </a:lvl1pPr>
      <a:lvl2pPr algn="l" rtl="0" eaLnBrk="1" fontAlgn="base" hangingPunct="1">
        <a:lnSpc>
          <a:spcPct val="90000"/>
        </a:lnSpc>
        <a:spcBef>
          <a:spcPct val="0"/>
        </a:spcBef>
        <a:spcAft>
          <a:spcPct val="0"/>
        </a:spcAft>
        <a:defRPr sz="2200" b="1">
          <a:solidFill>
            <a:schemeClr val="tx2"/>
          </a:solidFill>
          <a:latin typeface="Arial" charset="0"/>
        </a:defRPr>
      </a:lvl2pPr>
      <a:lvl3pPr algn="l" rtl="0" eaLnBrk="1" fontAlgn="base" hangingPunct="1">
        <a:lnSpc>
          <a:spcPct val="90000"/>
        </a:lnSpc>
        <a:spcBef>
          <a:spcPct val="0"/>
        </a:spcBef>
        <a:spcAft>
          <a:spcPct val="0"/>
        </a:spcAft>
        <a:defRPr sz="2200" b="1">
          <a:solidFill>
            <a:schemeClr val="tx2"/>
          </a:solidFill>
          <a:latin typeface="Arial" charset="0"/>
        </a:defRPr>
      </a:lvl3pPr>
      <a:lvl4pPr algn="l" rtl="0" eaLnBrk="1" fontAlgn="base" hangingPunct="1">
        <a:lnSpc>
          <a:spcPct val="90000"/>
        </a:lnSpc>
        <a:spcBef>
          <a:spcPct val="0"/>
        </a:spcBef>
        <a:spcAft>
          <a:spcPct val="0"/>
        </a:spcAft>
        <a:defRPr sz="2200" b="1">
          <a:solidFill>
            <a:schemeClr val="tx2"/>
          </a:solidFill>
          <a:latin typeface="Arial" charset="0"/>
        </a:defRPr>
      </a:lvl4pPr>
      <a:lvl5pPr algn="l" rtl="0" eaLnBrk="1" fontAlgn="base" hangingPunct="1">
        <a:lnSpc>
          <a:spcPct val="90000"/>
        </a:lnSpc>
        <a:spcBef>
          <a:spcPct val="0"/>
        </a:spcBef>
        <a:spcAft>
          <a:spcPct val="0"/>
        </a:spcAft>
        <a:defRPr sz="2200" b="1">
          <a:solidFill>
            <a:schemeClr val="tx2"/>
          </a:solidFill>
          <a:latin typeface="Arial" charset="0"/>
        </a:defRPr>
      </a:lvl5pPr>
      <a:lvl6pPr marL="457200" algn="l" rtl="0" eaLnBrk="1" fontAlgn="base" hangingPunct="1">
        <a:lnSpc>
          <a:spcPct val="90000"/>
        </a:lnSpc>
        <a:spcBef>
          <a:spcPct val="0"/>
        </a:spcBef>
        <a:spcAft>
          <a:spcPct val="0"/>
        </a:spcAft>
        <a:defRPr sz="2200" b="1">
          <a:solidFill>
            <a:schemeClr val="tx2"/>
          </a:solidFill>
          <a:latin typeface="Arial" charset="0"/>
        </a:defRPr>
      </a:lvl6pPr>
      <a:lvl7pPr marL="914400" algn="l" rtl="0" eaLnBrk="1" fontAlgn="base" hangingPunct="1">
        <a:lnSpc>
          <a:spcPct val="90000"/>
        </a:lnSpc>
        <a:spcBef>
          <a:spcPct val="0"/>
        </a:spcBef>
        <a:spcAft>
          <a:spcPct val="0"/>
        </a:spcAft>
        <a:defRPr sz="2200" b="1">
          <a:solidFill>
            <a:schemeClr val="tx2"/>
          </a:solidFill>
          <a:latin typeface="Arial" charset="0"/>
        </a:defRPr>
      </a:lvl7pPr>
      <a:lvl8pPr marL="1371600" algn="l" rtl="0" eaLnBrk="1" fontAlgn="base" hangingPunct="1">
        <a:lnSpc>
          <a:spcPct val="90000"/>
        </a:lnSpc>
        <a:spcBef>
          <a:spcPct val="0"/>
        </a:spcBef>
        <a:spcAft>
          <a:spcPct val="0"/>
        </a:spcAft>
        <a:defRPr sz="2200" b="1">
          <a:solidFill>
            <a:schemeClr val="tx2"/>
          </a:solidFill>
          <a:latin typeface="Arial" charset="0"/>
        </a:defRPr>
      </a:lvl8pPr>
      <a:lvl9pPr marL="1828800" algn="l" rtl="0" eaLnBrk="1" fontAlgn="base" hangingPunct="1">
        <a:lnSpc>
          <a:spcPct val="90000"/>
        </a:lnSpc>
        <a:spcBef>
          <a:spcPct val="0"/>
        </a:spcBef>
        <a:spcAft>
          <a:spcPct val="0"/>
        </a:spcAft>
        <a:defRPr sz="2200" b="1">
          <a:solidFill>
            <a:schemeClr val="tx2"/>
          </a:solidFill>
          <a:latin typeface="Arial" charset="0"/>
        </a:defRPr>
      </a:lvl9pPr>
    </p:titleStyle>
    <p:bodyStyle>
      <a:lvl1pPr marL="342900" indent="-342900" algn="l" rtl="0" eaLnBrk="1" fontAlgn="base" hangingPunct="1">
        <a:spcBef>
          <a:spcPct val="0"/>
        </a:spcBef>
        <a:spcAft>
          <a:spcPct val="0"/>
        </a:spcAft>
        <a:defRPr sz="1600">
          <a:solidFill>
            <a:schemeClr val="tx1"/>
          </a:solidFill>
          <a:latin typeface="Arial" pitchFamily="34" charset="0"/>
          <a:ea typeface="+mn-ea"/>
          <a:cs typeface="Arial" pitchFamily="34" charset="0"/>
        </a:defRPr>
      </a:lvl1pPr>
      <a:lvl2pPr marL="363538" indent="-184150" algn="l" rtl="0" eaLnBrk="1" fontAlgn="base" hangingPunct="1">
        <a:spcBef>
          <a:spcPct val="0"/>
        </a:spcBef>
        <a:spcAft>
          <a:spcPct val="0"/>
        </a:spcAft>
        <a:buClr>
          <a:schemeClr val="accent1"/>
        </a:buClr>
        <a:buFont typeface="Wingdings" pitchFamily="2" charset="2"/>
        <a:buChar char="§"/>
        <a:defRPr sz="1600">
          <a:solidFill>
            <a:schemeClr val="tx1"/>
          </a:solidFill>
          <a:latin typeface="Arial" pitchFamily="34" charset="0"/>
          <a:cs typeface="Arial" pitchFamily="34" charset="0"/>
        </a:defRPr>
      </a:lvl2pPr>
      <a:lvl3pPr marL="714375" indent="-171450" algn="l" rtl="0" eaLnBrk="1" fontAlgn="base" hangingPunct="1">
        <a:spcBef>
          <a:spcPct val="0"/>
        </a:spcBef>
        <a:spcAft>
          <a:spcPct val="0"/>
        </a:spcAft>
        <a:buClr>
          <a:schemeClr val="accent1"/>
        </a:buClr>
        <a:buChar char="-"/>
        <a:defRPr sz="1400">
          <a:solidFill>
            <a:schemeClr val="tx1"/>
          </a:solidFill>
          <a:latin typeface="Arial" pitchFamily="34" charset="0"/>
          <a:cs typeface="Arial" pitchFamily="34" charset="0"/>
        </a:defRPr>
      </a:lvl3pPr>
      <a:lvl4pPr marL="1081088" indent="-177800" algn="l" rtl="0" eaLnBrk="1" fontAlgn="base" hangingPunct="1">
        <a:spcBef>
          <a:spcPct val="0"/>
        </a:spcBef>
        <a:spcAft>
          <a:spcPct val="0"/>
        </a:spcAft>
        <a:buChar char="-"/>
        <a:defRPr sz="1200">
          <a:solidFill>
            <a:schemeClr val="tx1"/>
          </a:solidFill>
          <a:latin typeface="Arial" pitchFamily="34" charset="0"/>
          <a:cs typeface="Arial" pitchFamily="34" charset="0"/>
        </a:defRPr>
      </a:lvl4pPr>
      <a:lvl5pPr marL="1438275" indent="-177800" algn="l" rtl="0" eaLnBrk="1" fontAlgn="base" hangingPunct="1">
        <a:spcBef>
          <a:spcPct val="0"/>
        </a:spcBef>
        <a:spcAft>
          <a:spcPct val="0"/>
        </a:spcAft>
        <a:buFont typeface="Arial" charset="0"/>
        <a:buChar char="»"/>
        <a:defRPr sz="1000">
          <a:solidFill>
            <a:schemeClr val="tx1"/>
          </a:solidFill>
          <a:latin typeface="Arial" pitchFamily="34" charset="0"/>
          <a:cs typeface="Arial" pitchFamily="34" charset="0"/>
        </a:defRPr>
      </a:lvl5pPr>
      <a:lvl6pPr marL="1895475" indent="-177800" algn="l" rtl="0" eaLnBrk="1" fontAlgn="base" hangingPunct="1">
        <a:spcBef>
          <a:spcPct val="0"/>
        </a:spcBef>
        <a:spcAft>
          <a:spcPct val="0"/>
        </a:spcAft>
        <a:buFont typeface="Arial" charset="0"/>
        <a:buChar char="»"/>
        <a:defRPr sz="1000">
          <a:solidFill>
            <a:schemeClr val="tx1"/>
          </a:solidFill>
          <a:latin typeface="+mn-lt"/>
        </a:defRPr>
      </a:lvl6pPr>
      <a:lvl7pPr marL="2352675" indent="-177800" algn="l" rtl="0" eaLnBrk="1" fontAlgn="base" hangingPunct="1">
        <a:spcBef>
          <a:spcPct val="0"/>
        </a:spcBef>
        <a:spcAft>
          <a:spcPct val="0"/>
        </a:spcAft>
        <a:buFont typeface="Arial" charset="0"/>
        <a:buChar char="»"/>
        <a:defRPr sz="1000">
          <a:solidFill>
            <a:schemeClr val="tx1"/>
          </a:solidFill>
          <a:latin typeface="+mn-lt"/>
        </a:defRPr>
      </a:lvl7pPr>
      <a:lvl8pPr marL="2809875" indent="-177800" algn="l" rtl="0" eaLnBrk="1" fontAlgn="base" hangingPunct="1">
        <a:spcBef>
          <a:spcPct val="0"/>
        </a:spcBef>
        <a:spcAft>
          <a:spcPct val="0"/>
        </a:spcAft>
        <a:buFont typeface="Arial" charset="0"/>
        <a:buChar char="»"/>
        <a:defRPr sz="1000">
          <a:solidFill>
            <a:schemeClr val="tx1"/>
          </a:solidFill>
          <a:latin typeface="+mn-lt"/>
        </a:defRPr>
      </a:lvl8pPr>
      <a:lvl9pPr marL="3267075" indent="-177800" algn="l" rtl="0" eaLnBrk="1" fontAlgn="base" hangingPunct="1">
        <a:spcBef>
          <a:spcPct val="0"/>
        </a:spcBef>
        <a:spcAft>
          <a:spcPct val="0"/>
        </a:spcAft>
        <a:buFont typeface="Arial" charset="0"/>
        <a:buChar char="»"/>
        <a:defRPr sz="1000">
          <a:solidFill>
            <a:schemeClr val="tx1"/>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5" Type="http://schemas.openxmlformats.org/officeDocument/2006/relationships/image" Target="../media/image3.jpg"/><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box">
            <a:extLst>
              <a:ext uri="{FF2B5EF4-FFF2-40B4-BE49-F238E27FC236}">
                <a16:creationId xmlns:a16="http://schemas.microsoft.com/office/drawing/2014/main" id="{67C0EA2E-0729-48CE-B634-2727708A0BAC}"/>
              </a:ext>
            </a:extLst>
          </p:cNvPr>
          <p:cNvSpPr>
            <a:spLocks noGrp="1" noChangeArrowheads="1"/>
          </p:cNvSpPr>
          <p:nvPr>
            <p:ph type="ctrTitle" sz="quarter"/>
          </p:nvPr>
        </p:nvSpPr>
        <p:spPr>
          <a:xfrm>
            <a:off x="468000" y="306389"/>
            <a:ext cx="8280440" cy="928687"/>
          </a:xfrm>
          <a:noFill/>
          <a:ln/>
          <a:extLst>
            <a:ext uri="{91240B29-F687-4F45-9708-019B960494DF}">
              <a14:hiddenLine xmlns:a14="http://schemas.microsoft.com/office/drawing/2010/main" w="9525" algn="ctr">
                <a:solidFill>
                  <a:schemeClr val="tx1"/>
                </a:solidFill>
                <a:miter lim="800000"/>
                <a:headEnd/>
                <a:tailEnd/>
              </a14:hiddenLine>
            </a:ext>
          </a:extLst>
        </p:spPr>
        <p:txBody>
          <a:bodyPr rIns="90000"/>
          <a:lstStyle/>
          <a:p>
            <a:r>
              <a:rPr lang="de-DE" dirty="0">
                <a:latin typeface="ZEISS Frutiger Next W1G" panose="020B0503040204020203" pitchFamily="34" charset="0"/>
              </a:rPr>
              <a:t>Image Analysis Features in ZEN Blue</a:t>
            </a:r>
          </a:p>
        </p:txBody>
      </p:sp>
      <p:sp>
        <p:nvSpPr>
          <p:cNvPr id="5" name="Ortbox">
            <a:extLst>
              <a:ext uri="{FF2B5EF4-FFF2-40B4-BE49-F238E27FC236}">
                <a16:creationId xmlns:a16="http://schemas.microsoft.com/office/drawing/2014/main" id="{0735CC0D-7E92-4903-8587-18F4C256105F}"/>
              </a:ext>
            </a:extLst>
          </p:cNvPr>
          <p:cNvSpPr txBox="1">
            <a:spLocks noChangeArrowheads="1"/>
          </p:cNvSpPr>
          <p:nvPr>
            <p:custDataLst>
              <p:tags r:id="rId2"/>
            </p:custDataLst>
          </p:nvPr>
        </p:nvSpPr>
        <p:spPr bwMode="auto">
          <a:xfrm>
            <a:off x="466725" y="6457953"/>
            <a:ext cx="8280000" cy="182563"/>
          </a:xfrm>
          <a:prstGeom prst="rect">
            <a:avLst/>
          </a:prstGeom>
          <a:noFill/>
          <a:ln>
            <a:noFill/>
          </a:ln>
          <a:effectLst/>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p>
            <a:pPr>
              <a:spcBef>
                <a:spcPct val="50000"/>
              </a:spcBef>
            </a:pPr>
            <a:r>
              <a:rPr lang="de-DE" sz="1200" dirty="0">
                <a:latin typeface="ZEISS Frutiger Next W1G" panose="020B0503040204020203" pitchFamily="34" charset="0"/>
              </a:rPr>
              <a:t>2021-01-11</a:t>
            </a:r>
          </a:p>
        </p:txBody>
      </p:sp>
      <p:sp>
        <p:nvSpPr>
          <p:cNvPr id="6" name="Referentbox">
            <a:extLst>
              <a:ext uri="{FF2B5EF4-FFF2-40B4-BE49-F238E27FC236}">
                <a16:creationId xmlns:a16="http://schemas.microsoft.com/office/drawing/2014/main" id="{BB3F3F2F-3BF5-4CF1-89DB-B9F829C80F6A}"/>
              </a:ext>
            </a:extLst>
          </p:cNvPr>
          <p:cNvSpPr txBox="1">
            <a:spLocks noChangeArrowheads="1"/>
          </p:cNvSpPr>
          <p:nvPr/>
        </p:nvSpPr>
        <p:spPr bwMode="auto">
          <a:xfrm>
            <a:off x="466725" y="6022976"/>
            <a:ext cx="8280000" cy="215444"/>
          </a:xfrm>
          <a:prstGeom prst="rect">
            <a:avLst/>
          </a:prstGeom>
          <a:noFill/>
          <a:ln>
            <a:noFill/>
          </a:ln>
          <a:effectLst/>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pPr>
              <a:spcBef>
                <a:spcPct val="50000"/>
              </a:spcBef>
            </a:pPr>
            <a:r>
              <a:rPr lang="de-DE" sz="1400" b="1" dirty="0">
                <a:latin typeface="ZEISS Frutiger Next W1G" panose="020B0503040204020203" pitchFamily="34" charset="0"/>
              </a:rPr>
              <a:t>APAC Digital Solutions</a:t>
            </a:r>
          </a:p>
        </p:txBody>
      </p:sp>
      <p:sp>
        <p:nvSpPr>
          <p:cNvPr id="7" name="FunktionBox">
            <a:extLst>
              <a:ext uri="{FF2B5EF4-FFF2-40B4-BE49-F238E27FC236}">
                <a16:creationId xmlns:a16="http://schemas.microsoft.com/office/drawing/2014/main" id="{89B08338-DA39-4D9C-925E-E312BF6A26C6}"/>
              </a:ext>
            </a:extLst>
          </p:cNvPr>
          <p:cNvSpPr txBox="1">
            <a:spLocks noChangeArrowheads="1"/>
          </p:cNvSpPr>
          <p:nvPr/>
        </p:nvSpPr>
        <p:spPr bwMode="auto">
          <a:xfrm>
            <a:off x="466725" y="6240466"/>
            <a:ext cx="8280000" cy="212725"/>
          </a:xfrm>
          <a:prstGeom prst="rect">
            <a:avLst/>
          </a:prstGeom>
          <a:noFill/>
          <a:ln>
            <a:noFill/>
          </a:ln>
          <a:effectLst/>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p>
            <a:pPr>
              <a:spcBef>
                <a:spcPct val="50000"/>
              </a:spcBef>
            </a:pPr>
            <a:endParaRPr lang="de-DE" sz="1400" dirty="0">
              <a:latin typeface="ZEISS Frutiger Next W1G" panose="020B0503040204020203" pitchFamily="34" charset="0"/>
            </a:endParaRPr>
          </a:p>
        </p:txBody>
      </p:sp>
      <p:pic>
        <p:nvPicPr>
          <p:cNvPr id="8" name="Grafik 6">
            <a:extLst>
              <a:ext uri="{FF2B5EF4-FFF2-40B4-BE49-F238E27FC236}">
                <a16:creationId xmlns:a16="http://schemas.microsoft.com/office/drawing/2014/main" id="{F2975994-1A84-4A9F-BA9B-980D6A69CCBC}"/>
              </a:ext>
            </a:extLst>
          </p:cNvPr>
          <p:cNvPicPr>
            <a:picLocks noChangeAspect="1"/>
          </p:cNvPicPr>
          <p:nvPr>
            <p:custDataLst>
              <p:tags r:id="rId3"/>
            </p:custDataLst>
          </p:nvPr>
        </p:nvPicPr>
        <p:blipFill rotWithShape="1">
          <a:blip r:embed="rId5">
            <a:extLst>
              <a:ext uri="{28A0092B-C50C-407E-A947-70E740481C1C}">
                <a14:useLocalDpi xmlns:a14="http://schemas.microsoft.com/office/drawing/2010/main" val="0"/>
              </a:ext>
            </a:extLst>
          </a:blip>
          <a:srcRect t="1065" b="1065"/>
          <a:stretch/>
        </p:blipFill>
        <p:spPr>
          <a:xfrm>
            <a:off x="1" y="1350964"/>
            <a:ext cx="12195174" cy="4351502"/>
          </a:xfrm>
          <a:prstGeom prst="rect">
            <a:avLst/>
          </a:prstGeom>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latin typeface="ZEISS Frutiger Next W1G" panose="020B0503040204020203" pitchFamily="34" charset="0"/>
              </a:rPr>
              <a:t>Intensity Sum of Channel Vs Intensity Sum Squares of Channel</a:t>
            </a:r>
          </a:p>
        </p:txBody>
      </p:sp>
      <mc:AlternateContent xmlns:mc="http://schemas.openxmlformats.org/markup-compatibility/2006">
        <mc:Choice xmlns:a14="http://schemas.microsoft.com/office/drawing/2010/main" Requires="a14">
          <p:graphicFrame>
            <p:nvGraphicFramePr>
              <p:cNvPr id="4" name="Table 4">
                <a:extLst>
                  <a:ext uri="{FF2B5EF4-FFF2-40B4-BE49-F238E27FC236}">
                    <a16:creationId xmlns:a16="http://schemas.microsoft.com/office/drawing/2014/main" id="{0F542416-490C-4B6D-BDD6-6D78B253175A}"/>
                  </a:ext>
                </a:extLst>
              </p:cNvPr>
              <p:cNvGraphicFramePr>
                <a:graphicFrameLocks noGrp="1"/>
              </p:cNvGraphicFramePr>
              <p:nvPr>
                <p:ph idx="1"/>
                <p:extLst>
                  <p:ext uri="{D42A27DB-BD31-4B8C-83A1-F6EECF244321}">
                    <p14:modId xmlns:p14="http://schemas.microsoft.com/office/powerpoint/2010/main" val="1356767656"/>
                  </p:ext>
                </p:extLst>
              </p:nvPr>
            </p:nvGraphicFramePr>
            <p:xfrm>
              <a:off x="348955" y="1491175"/>
              <a:ext cx="11497263" cy="3680397"/>
            </p:xfrm>
            <a:graphic>
              <a:graphicData uri="http://schemas.openxmlformats.org/drawingml/2006/table">
                <a:tbl>
                  <a:tblPr firstRow="1" bandRow="1">
                    <a:tableStyleId>{21E4AEA4-8DFA-4A89-87EB-49C32662AFE0}</a:tableStyleId>
                  </a:tblPr>
                  <a:tblGrid>
                    <a:gridCol w="1761081">
                      <a:extLst>
                        <a:ext uri="{9D8B030D-6E8A-4147-A177-3AD203B41FA5}">
                          <a16:colId xmlns:a16="http://schemas.microsoft.com/office/drawing/2014/main" val="1811005559"/>
                        </a:ext>
                      </a:extLst>
                    </a:gridCol>
                    <a:gridCol w="4397829">
                      <a:extLst>
                        <a:ext uri="{9D8B030D-6E8A-4147-A177-3AD203B41FA5}">
                          <a16:colId xmlns:a16="http://schemas.microsoft.com/office/drawing/2014/main" val="1266089165"/>
                        </a:ext>
                      </a:extLst>
                    </a:gridCol>
                    <a:gridCol w="5338353">
                      <a:extLst>
                        <a:ext uri="{9D8B030D-6E8A-4147-A177-3AD203B41FA5}">
                          <a16:colId xmlns:a16="http://schemas.microsoft.com/office/drawing/2014/main" val="3971508215"/>
                        </a:ext>
                      </a:extLst>
                    </a:gridCol>
                  </a:tblGrid>
                  <a:tr h="274845">
                    <a:tc>
                      <a:txBody>
                        <a:bodyPr/>
                        <a:lstStyle/>
                        <a:p>
                          <a:r>
                            <a:rPr lang="en-US" dirty="0">
                              <a:latin typeface="ZEISS Frutiger Next W1G" panose="020B0503040204020203" pitchFamily="34" charset="0"/>
                            </a:rPr>
                            <a:t>Feature</a:t>
                          </a:r>
                        </a:p>
                      </a:txBody>
                      <a:tcPr/>
                    </a:tc>
                    <a:tc>
                      <a:txBody>
                        <a:bodyPr/>
                        <a:lstStyle/>
                        <a:p>
                          <a:r>
                            <a:rPr lang="en-US" dirty="0">
                              <a:latin typeface="ZEISS Frutiger Next W1G" panose="020B0503040204020203" pitchFamily="34" charset="0"/>
                            </a:rPr>
                            <a:t>Intensity Sum of Channel</a:t>
                          </a:r>
                        </a:p>
                      </a:txBody>
                      <a:tcPr/>
                    </a:tc>
                    <a:tc>
                      <a:txBody>
                        <a:bodyPr/>
                        <a:lstStyle/>
                        <a:p>
                          <a:r>
                            <a:rPr lang="en-US" dirty="0">
                              <a:latin typeface="ZEISS Frutiger Next W1G" panose="020B0503040204020203" pitchFamily="34" charset="0"/>
                            </a:rPr>
                            <a:t>Intensity Sum Squares of Channel</a:t>
                          </a:r>
                        </a:p>
                      </a:txBody>
                      <a:tcPr/>
                    </a:tc>
                    <a:extLst>
                      <a:ext uri="{0D108BD9-81ED-4DB2-BD59-A6C34878D82A}">
                        <a16:rowId xmlns:a16="http://schemas.microsoft.com/office/drawing/2014/main" val="152904189"/>
                      </a:ext>
                    </a:extLst>
                  </a:tr>
                  <a:tr h="370840">
                    <a:tc>
                      <a:txBody>
                        <a:bodyPr/>
                        <a:lstStyle/>
                        <a:p>
                          <a:r>
                            <a:rPr lang="en-US" dirty="0">
                              <a:latin typeface="ZEISS Frutiger Next W1G" panose="020B0503040204020203" pitchFamily="34" charset="0"/>
                            </a:rPr>
                            <a:t>Meaning</a:t>
                          </a:r>
                        </a:p>
                      </a:txBody>
                      <a:tcPr/>
                    </a:tc>
                    <a:tc>
                      <a:txBody>
                        <a:bodyPr/>
                        <a:lstStyle/>
                        <a:p>
                          <a:r>
                            <a:rPr lang="en-US" dirty="0">
                              <a:latin typeface="ZEISS Frutiger Next W1G" panose="020B0503040204020203" pitchFamily="34" charset="0"/>
                            </a:rPr>
                            <a:t>Sum of gray values of a region</a:t>
                          </a:r>
                        </a:p>
                        <a:p>
                          <a:endParaRPr lang="en-US" dirty="0">
                            <a:latin typeface="ZEISS Frutiger Next W1G" panose="020B0503040204020203" pitchFamily="34" charset="0"/>
                          </a:endParaRPr>
                        </a:p>
                        <a:p>
                          <a:pPr marL="171450" indent="-171450" algn="just">
                            <a:buFont typeface="Arial" panose="020B0604020202020204" pitchFamily="34" charset="0"/>
                            <a:buChar char="•"/>
                          </a:pPr>
                          <a:r>
                            <a:rPr lang="en-US" sz="1200" dirty="0">
                              <a:latin typeface="ZEISS Frutiger Next W1G" panose="020B0503040204020203" pitchFamily="34" charset="0"/>
                            </a:rPr>
                            <a:t>All gray values of a region are added together. </a:t>
                          </a:r>
                        </a:p>
                        <a:p>
                          <a:pPr marL="171450" indent="-171450" algn="just">
                            <a:buFont typeface="Arial" panose="020B0604020202020204" pitchFamily="34" charset="0"/>
                            <a:buChar char="•"/>
                          </a:pPr>
                          <a:r>
                            <a:rPr lang="en-US" sz="1200" dirty="0">
                              <a:latin typeface="ZEISS Frutiger Next W1G" panose="020B0503040204020203" pitchFamily="34" charset="0"/>
                            </a:rPr>
                            <a:t>For regions inside an RGB color image, the RGB color image is first converted to a gray level image using the formula </a:t>
                          </a:r>
                          <a14:m>
                            <m:oMath xmlns:m="http://schemas.openxmlformats.org/officeDocument/2006/math">
                              <m:f>
                                <m:fPr>
                                  <m:ctrlPr>
                                    <a:rPr lang="en-US" sz="1200" i="1" smtClean="0">
                                      <a:latin typeface="Cambria Math" panose="02040503050406030204" pitchFamily="18" charset="0"/>
                                    </a:rPr>
                                  </m:ctrlPr>
                                </m:fPr>
                                <m:num>
                                  <m:r>
                                    <a:rPr lang="en-US" sz="1200" b="0" i="1" smtClean="0">
                                      <a:latin typeface="Cambria Math" panose="02040503050406030204" pitchFamily="18" charset="0"/>
                                    </a:rPr>
                                    <m:t>𝑅</m:t>
                                  </m:r>
                                  <m:r>
                                    <a:rPr lang="en-US" sz="1200" b="0" i="1" smtClean="0">
                                      <a:latin typeface="Cambria Math" panose="02040503050406030204" pitchFamily="18" charset="0"/>
                                    </a:rPr>
                                    <m:t>+</m:t>
                                  </m:r>
                                  <m:r>
                                    <a:rPr lang="en-US" sz="1200" b="0" i="1" smtClean="0">
                                      <a:latin typeface="Cambria Math" panose="02040503050406030204" pitchFamily="18" charset="0"/>
                                    </a:rPr>
                                    <m:t>𝐺</m:t>
                                  </m:r>
                                  <m:r>
                                    <a:rPr lang="en-US" sz="1200" b="0" i="1" smtClean="0">
                                      <a:latin typeface="Cambria Math" panose="02040503050406030204" pitchFamily="18" charset="0"/>
                                    </a:rPr>
                                    <m:t>+</m:t>
                                  </m:r>
                                  <m:r>
                                    <a:rPr lang="en-US" sz="1200" b="0" i="1" smtClean="0">
                                      <a:latin typeface="Cambria Math" panose="02040503050406030204" pitchFamily="18" charset="0"/>
                                    </a:rPr>
                                    <m:t>𝐵</m:t>
                                  </m:r>
                                </m:num>
                                <m:den>
                                  <m:r>
                                    <a:rPr lang="en-US" sz="1200" b="0" i="1" smtClean="0">
                                      <a:latin typeface="Cambria Math" panose="02040503050406030204" pitchFamily="18" charset="0"/>
                                    </a:rPr>
                                    <m:t>3</m:t>
                                  </m:r>
                                </m:den>
                              </m:f>
                            </m:oMath>
                          </a14:m>
                          <a:r>
                            <a:rPr lang="en-US" sz="1200" dirty="0">
                              <a:latin typeface="ZEISS Frutiger Next W1G" panose="020B0503040204020203" pitchFamily="34" charset="0"/>
                            </a:rPr>
                            <a:t> and the intensity sum is then calculated. In order to determine the Intensity Sum separately for one or all color channels, we need to use the Intensity Sum of channel ‘C1’ (blue/gray/green/red) parameters. </a:t>
                          </a:r>
                          <a:endParaRPr lang="en-US" dirty="0">
                            <a:latin typeface="ZEISS Frutiger Next W1G" panose="020B0503040204020203" pitchFamily="34" charset="0"/>
                          </a:endParaRPr>
                        </a:p>
                      </a:txBody>
                      <a:tcPr/>
                    </a:tc>
                    <a:tc>
                      <a:txBody>
                        <a:bodyPr/>
                        <a:lstStyle/>
                        <a:p>
                          <a:r>
                            <a:rPr lang="en-US" dirty="0">
                              <a:latin typeface="ZEISS Frutiger Next W1G" panose="020B0503040204020203" pitchFamily="34" charset="0"/>
                            </a:rPr>
                            <a:t>Sum of squares of gray values of a region</a:t>
                          </a:r>
                        </a:p>
                        <a:p>
                          <a:endParaRPr lang="en-US" dirty="0">
                            <a:latin typeface="ZEISS Frutiger Next W1G" panose="020B0503040204020203" pitchFamily="34" charset="0"/>
                          </a:endParaRP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ZEISS Frutiger Next W1G" panose="020B0503040204020203" pitchFamily="34" charset="0"/>
                            </a:rPr>
                            <a:t>All gray values of a region are squared and then added together.</a:t>
                          </a: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ZEISS Frutiger Next W1G" panose="020B0503040204020203" pitchFamily="34" charset="0"/>
                            </a:rPr>
                            <a:t>For regions inside an RGB color image, the RGB color image is first converted to a gray level image using the formula </a:t>
                          </a:r>
                          <a14:m>
                            <m:oMath xmlns:m="http://schemas.openxmlformats.org/officeDocument/2006/math">
                              <m:f>
                                <m:fPr>
                                  <m:ctrlPr>
                                    <a:rPr lang="en-US" sz="1200" i="1" smtClean="0">
                                      <a:latin typeface="Cambria Math" panose="02040503050406030204" pitchFamily="18" charset="0"/>
                                    </a:rPr>
                                  </m:ctrlPr>
                                </m:fPr>
                                <m:num>
                                  <m:r>
                                    <a:rPr lang="en-US" sz="1200" b="0" i="1" smtClean="0">
                                      <a:latin typeface="Cambria Math" panose="02040503050406030204" pitchFamily="18" charset="0"/>
                                    </a:rPr>
                                    <m:t>𝑅</m:t>
                                  </m:r>
                                  <m:r>
                                    <a:rPr lang="en-US" sz="1200" b="0" i="1" smtClean="0">
                                      <a:latin typeface="Cambria Math" panose="02040503050406030204" pitchFamily="18" charset="0"/>
                                    </a:rPr>
                                    <m:t>+</m:t>
                                  </m:r>
                                  <m:r>
                                    <a:rPr lang="en-US" sz="1200" b="0" i="1" smtClean="0">
                                      <a:latin typeface="Cambria Math" panose="02040503050406030204" pitchFamily="18" charset="0"/>
                                    </a:rPr>
                                    <m:t>𝐺</m:t>
                                  </m:r>
                                  <m:r>
                                    <a:rPr lang="en-US" sz="1200" b="0" i="1" smtClean="0">
                                      <a:latin typeface="Cambria Math" panose="02040503050406030204" pitchFamily="18" charset="0"/>
                                    </a:rPr>
                                    <m:t>+</m:t>
                                  </m:r>
                                  <m:r>
                                    <a:rPr lang="en-US" sz="1200" b="0" i="1" smtClean="0">
                                      <a:latin typeface="Cambria Math" panose="02040503050406030204" pitchFamily="18" charset="0"/>
                                    </a:rPr>
                                    <m:t>𝐵</m:t>
                                  </m:r>
                                </m:num>
                                <m:den>
                                  <m:r>
                                    <a:rPr lang="en-US" sz="1200" b="0" i="1" smtClean="0">
                                      <a:latin typeface="Cambria Math" panose="02040503050406030204" pitchFamily="18" charset="0"/>
                                    </a:rPr>
                                    <m:t>3</m:t>
                                  </m:r>
                                </m:den>
                              </m:f>
                              <m:r>
                                <a:rPr lang="en-US" sz="1200" b="0" i="1" smtClean="0">
                                  <a:latin typeface="Cambria Math" panose="02040503050406030204" pitchFamily="18" charset="0"/>
                                </a:rPr>
                                <m:t> </m:t>
                              </m:r>
                            </m:oMath>
                          </a14:m>
                          <a:r>
                            <a:rPr lang="en-US" sz="1200" dirty="0">
                              <a:latin typeface="ZEISS Frutiger Next W1G" panose="020B0503040204020203" pitchFamily="34" charset="0"/>
                            </a:rPr>
                            <a:t>and then </a:t>
                          </a:r>
                          <a:r>
                            <a:rPr lang="en-US" sz="1200">
                              <a:latin typeface="ZEISS Frutiger Next W1G" panose="020B0503040204020203" pitchFamily="34" charset="0"/>
                            </a:rPr>
                            <a:t>the gray level </a:t>
                          </a:r>
                          <a:r>
                            <a:rPr lang="en-US" sz="1200" dirty="0">
                              <a:latin typeface="ZEISS Frutiger Next W1G" panose="020B0503040204020203" pitchFamily="34" charset="0"/>
                            </a:rPr>
                            <a:t>values</a:t>
                          </a:r>
                          <a:r>
                            <a:rPr lang="en-US" sz="1200" baseline="0" dirty="0">
                              <a:latin typeface="ZEISS Frutiger Next W1G" panose="020B0503040204020203" pitchFamily="34" charset="0"/>
                            </a:rPr>
                            <a:t> are</a:t>
                          </a:r>
                          <a:r>
                            <a:rPr lang="en-US" sz="1200" dirty="0">
                              <a:latin typeface="ZEISS Frutiger Next W1G" panose="020B0503040204020203" pitchFamily="34" charset="0"/>
                            </a:rPr>
                            <a:t> squared and added together in order to obtain the Intensity Sum Squares. In order to determine the Intensity Sum Squares separately for one or all color channels, we need to use the Intensity Sum Squares of channel ‘C1’ (blue/gray/green/red) parameters. </a:t>
                          </a:r>
                        </a:p>
                        <a:p>
                          <a:endParaRPr lang="en-US" dirty="0">
                            <a:latin typeface="ZEISS Frutiger Next W1G" panose="020B0503040204020203" pitchFamily="34" charset="0"/>
                          </a:endParaRPr>
                        </a:p>
                      </a:txBody>
                      <a:tcPr/>
                    </a:tc>
                    <a:extLst>
                      <a:ext uri="{0D108BD9-81ED-4DB2-BD59-A6C34878D82A}">
                        <a16:rowId xmlns:a16="http://schemas.microsoft.com/office/drawing/2014/main" val="1790751809"/>
                      </a:ext>
                    </a:extLst>
                  </a:tr>
                  <a:tr h="370840">
                    <a:tc>
                      <a:txBody>
                        <a:bodyPr/>
                        <a:lstStyle/>
                        <a:p>
                          <a:r>
                            <a:rPr lang="en-US" dirty="0">
                              <a:latin typeface="ZEISS Frutiger Next W1G" panose="020B0503040204020203" pitchFamily="34" charset="0"/>
                            </a:rPr>
                            <a:t>Formula</a:t>
                          </a:r>
                        </a:p>
                      </a:txBody>
                      <a:tcPr/>
                    </a:tc>
                    <a:tc>
                      <a:txBody>
                        <a:bodyPr/>
                        <a:lstStyle/>
                        <a:p>
                          <a:pPr/>
                          <a14:m>
                            <m:oMathPara xmlns:m="http://schemas.openxmlformats.org/officeDocument/2006/math">
                              <m:oMathParaPr>
                                <m:jc m:val="centerGroup"/>
                              </m:oMathParaPr>
                              <m:oMath xmlns:m="http://schemas.openxmlformats.org/officeDocument/2006/math">
                                <m:r>
                                  <a:rPr lang="en-US" sz="1400" b="0" i="1" smtClean="0">
                                    <a:latin typeface="Cambria Math" panose="02040503050406030204" pitchFamily="18" charset="0"/>
                                  </a:rPr>
                                  <m:t>𝐼𝑛𝑡𝑒𝑛𝑠𝑖𝑡𝑦</m:t>
                                </m:r>
                                <m:r>
                                  <a:rPr lang="en-US" sz="1400" b="0" i="1" smtClean="0">
                                    <a:latin typeface="Cambria Math" panose="02040503050406030204" pitchFamily="18" charset="0"/>
                                  </a:rPr>
                                  <m:t> </m:t>
                                </m:r>
                                <m:r>
                                  <a:rPr lang="en-US" sz="1400" b="0" i="1" smtClean="0">
                                    <a:latin typeface="Cambria Math" panose="02040503050406030204" pitchFamily="18" charset="0"/>
                                  </a:rPr>
                                  <m:t>𝑆𝑢𝑚</m:t>
                                </m:r>
                                <m:r>
                                  <a:rPr lang="en-US" sz="1400" b="0" i="1" smtClean="0">
                                    <a:latin typeface="Cambria Math" panose="02040503050406030204" pitchFamily="18" charset="0"/>
                                  </a:rPr>
                                  <m:t> </m:t>
                                </m:r>
                                <m:r>
                                  <a:rPr lang="en-US" sz="1400" b="0" i="1" smtClean="0">
                                    <a:latin typeface="Cambria Math" panose="02040503050406030204" pitchFamily="18" charset="0"/>
                                  </a:rPr>
                                  <m:t>𝑜𝑓</m:t>
                                </m:r>
                                <m:r>
                                  <a:rPr lang="en-US" sz="1400" b="0" i="1" smtClean="0">
                                    <a:latin typeface="Cambria Math" panose="02040503050406030204" pitchFamily="18" charset="0"/>
                                  </a:rPr>
                                  <m:t> </m:t>
                                </m:r>
                                <m:r>
                                  <a:rPr lang="en-US" sz="1400" b="0" i="1" smtClean="0">
                                    <a:latin typeface="Cambria Math" panose="02040503050406030204" pitchFamily="18" charset="0"/>
                                  </a:rPr>
                                  <m:t>𝐶h𝑎𝑛𝑛𝑒𝑙</m:t>
                                </m:r>
                                <m:r>
                                  <a:rPr lang="pt-BR" sz="1400" i="1" smtClean="0">
                                    <a:latin typeface="Cambria Math" panose="02040503050406030204" pitchFamily="18" charset="0"/>
                                  </a:rPr>
                                  <m:t>=</m:t>
                                </m:r>
                                <m:nary>
                                  <m:naryPr>
                                    <m:chr m:val="∑"/>
                                    <m:ctrlPr>
                                      <a:rPr lang="pt-BR" sz="1400" i="1" smtClean="0">
                                        <a:latin typeface="Cambria Math" panose="02040503050406030204" pitchFamily="18" charset="0"/>
                                      </a:rPr>
                                    </m:ctrlPr>
                                  </m:naryPr>
                                  <m:sub>
                                    <m:r>
                                      <a:rPr lang="pt-BR" sz="1400" i="1" smtClean="0">
                                        <a:latin typeface="Cambria Math" panose="02040503050406030204" pitchFamily="18" charset="0"/>
                                      </a:rPr>
                                      <m:t>𝑘</m:t>
                                    </m:r>
                                    <m:r>
                                      <a:rPr lang="pt-BR" sz="1400" i="1" smtClean="0">
                                        <a:latin typeface="Cambria Math" panose="02040503050406030204" pitchFamily="18" charset="0"/>
                                      </a:rPr>
                                      <m:t>=0</m:t>
                                    </m:r>
                                  </m:sub>
                                  <m:sup>
                                    <m:r>
                                      <a:rPr lang="en-US" sz="1400" b="0" i="1" smtClean="0">
                                        <a:latin typeface="Cambria Math" panose="02040503050406030204" pitchFamily="18" charset="0"/>
                                      </a:rPr>
                                      <m:t>𝑁</m:t>
                                    </m:r>
                                  </m:sup>
                                  <m:e>
                                    <m:r>
                                      <a:rPr lang="en-US" sz="1400" b="0" i="1" smtClean="0">
                                        <a:latin typeface="Cambria Math" panose="02040503050406030204" pitchFamily="18" charset="0"/>
                                      </a:rPr>
                                      <m:t>𝑥</m:t>
                                    </m:r>
                                    <m:r>
                                      <a:rPr lang="en-US" sz="1400" b="0" i="1" baseline="-25000" smtClean="0">
                                        <a:latin typeface="Cambria Math" panose="02040503050406030204" pitchFamily="18" charset="0"/>
                                      </a:rPr>
                                      <m:t>𝑘</m:t>
                                    </m:r>
                                    <m:r>
                                      <a:rPr lang="en-US" sz="1400" b="0" i="1" baseline="-25000" smtClean="0">
                                        <a:latin typeface="Cambria Math" panose="02040503050406030204" pitchFamily="18" charset="0"/>
                                      </a:rPr>
                                      <m:t>  </m:t>
                                    </m:r>
                                  </m:e>
                                </m:nary>
                                <m:r>
                                  <a:rPr lang="en-US" sz="1400" b="0" i="1" smtClean="0">
                                    <a:latin typeface="Cambria Math" panose="02040503050406030204" pitchFamily="18" charset="0"/>
                                  </a:rPr>
                                  <m:t>𝑓𝑜𝑟</m:t>
                                </m:r>
                                <m:r>
                                  <a:rPr lang="en-US" sz="1400" b="0" i="1" smtClean="0">
                                    <a:latin typeface="Cambria Math" panose="02040503050406030204" pitchFamily="18" charset="0"/>
                                  </a:rPr>
                                  <m:t> </m:t>
                                </m:r>
                                <m:r>
                                  <a:rPr lang="en-US" sz="1400" b="0" i="1" smtClean="0">
                                    <a:latin typeface="Cambria Math" panose="02040503050406030204" pitchFamily="18" charset="0"/>
                                  </a:rPr>
                                  <m:t>𝑁</m:t>
                                </m:r>
                                <m:r>
                                  <a:rPr lang="en-US" sz="1400" b="0" i="1" smtClean="0">
                                    <a:latin typeface="Cambria Math" panose="02040503050406030204" pitchFamily="18" charset="0"/>
                                  </a:rPr>
                                  <m:t> </m:t>
                                </m:r>
                                <m:r>
                                  <a:rPr lang="en-US" sz="1400" b="0" i="1" smtClean="0">
                                    <a:latin typeface="Cambria Math" panose="02040503050406030204" pitchFamily="18" charset="0"/>
                                  </a:rPr>
                                  <m:t>𝑔𝑟𝑎𝑦</m:t>
                                </m:r>
                                <m:r>
                                  <a:rPr lang="en-US" sz="1400" b="0" i="1" smtClean="0">
                                    <a:latin typeface="Cambria Math" panose="02040503050406030204" pitchFamily="18" charset="0"/>
                                  </a:rPr>
                                  <m:t> </m:t>
                                </m:r>
                                <m:r>
                                  <a:rPr lang="en-US" sz="1400" b="0" i="1" smtClean="0">
                                    <a:latin typeface="Cambria Math" panose="02040503050406030204" pitchFamily="18" charset="0"/>
                                  </a:rPr>
                                  <m:t>𝑙𝑒𝑣𝑒𝑙</m:t>
                                </m:r>
                                <m:r>
                                  <a:rPr lang="en-US" sz="1400" b="0" i="1" smtClean="0">
                                    <a:latin typeface="Cambria Math" panose="02040503050406030204" pitchFamily="18" charset="0"/>
                                  </a:rPr>
                                  <m:t> </m:t>
                                </m:r>
                                <m:r>
                                  <a:rPr lang="en-US" sz="1400" b="0" i="1" smtClean="0">
                                    <a:latin typeface="Cambria Math" panose="02040503050406030204" pitchFamily="18" charset="0"/>
                                  </a:rPr>
                                  <m:t>𝑣𝑎𝑙𝑢𝑒𝑠</m:t>
                                </m:r>
                                <m:r>
                                  <a:rPr lang="en-US" sz="1400" b="0" i="1" smtClean="0">
                                    <a:latin typeface="Cambria Math" panose="02040503050406030204" pitchFamily="18" charset="0"/>
                                  </a:rPr>
                                  <m:t> </m:t>
                                </m:r>
                                <m:r>
                                  <a:rPr lang="en-US" sz="1400" b="0" i="1" smtClean="0">
                                    <a:latin typeface="Cambria Math" panose="02040503050406030204" pitchFamily="18" charset="0"/>
                                  </a:rPr>
                                  <m:t>𝑖𝑛</m:t>
                                </m:r>
                                <m:r>
                                  <a:rPr lang="en-US" sz="1400" b="0" i="1" smtClean="0">
                                    <a:latin typeface="Cambria Math" panose="02040503050406030204" pitchFamily="18" charset="0"/>
                                  </a:rPr>
                                  <m:t> </m:t>
                                </m:r>
                                <m:r>
                                  <a:rPr lang="en-US" sz="1400" b="0" i="1" smtClean="0">
                                    <a:latin typeface="Cambria Math" panose="02040503050406030204" pitchFamily="18" charset="0"/>
                                  </a:rPr>
                                  <m:t>𝑎</m:t>
                                </m:r>
                                <m:r>
                                  <a:rPr lang="en-US" sz="1400" b="0" i="1" smtClean="0">
                                    <a:latin typeface="Cambria Math" panose="02040503050406030204" pitchFamily="18" charset="0"/>
                                  </a:rPr>
                                  <m:t> </m:t>
                                </m:r>
                                <m:r>
                                  <a:rPr lang="en-US" sz="1400" b="0" i="1" smtClean="0">
                                    <a:latin typeface="Cambria Math" panose="02040503050406030204" pitchFamily="18" charset="0"/>
                                  </a:rPr>
                                  <m:t>𝑐h𝑎𝑛𝑛𝑒𝑙</m:t>
                                </m:r>
                              </m:oMath>
                            </m:oMathPara>
                          </a14:m>
                          <a:endParaRPr lang="en-US" sz="1400" dirty="0">
                            <a:latin typeface="ZEISS Frutiger Next W1G" panose="020B0503040204020203"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400" b="0" i="1" smtClean="0">
                                    <a:latin typeface="Cambria Math" panose="02040503050406030204" pitchFamily="18" charset="0"/>
                                  </a:rPr>
                                  <m:t>𝐼𝑛𝑡𝑒𝑛𝑠𝑖𝑡𝑦</m:t>
                                </m:r>
                                <m:r>
                                  <a:rPr lang="en-US" sz="1400" b="0" i="1" smtClean="0">
                                    <a:latin typeface="Cambria Math" panose="02040503050406030204" pitchFamily="18" charset="0"/>
                                  </a:rPr>
                                  <m:t> </m:t>
                                </m:r>
                                <m:r>
                                  <a:rPr lang="en-US" sz="1400" b="0" i="1" smtClean="0">
                                    <a:latin typeface="Cambria Math" panose="02040503050406030204" pitchFamily="18" charset="0"/>
                                  </a:rPr>
                                  <m:t>𝑆𝑢𝑚</m:t>
                                </m:r>
                                <m:r>
                                  <a:rPr lang="en-US" sz="1400" b="0" i="1" smtClean="0">
                                    <a:latin typeface="Cambria Math" panose="02040503050406030204" pitchFamily="18" charset="0"/>
                                  </a:rPr>
                                  <m:t> </m:t>
                                </m:r>
                                <m:r>
                                  <a:rPr lang="en-US" sz="1400" b="0" i="1" smtClean="0">
                                    <a:latin typeface="Cambria Math" panose="02040503050406030204" pitchFamily="18" charset="0"/>
                                  </a:rPr>
                                  <m:t>𝑆𝑞𝑢𝑎𝑟𝑒𝑠</m:t>
                                </m:r>
                                <m:r>
                                  <a:rPr lang="en-US" sz="1400" b="0" i="1" smtClean="0">
                                    <a:latin typeface="Cambria Math" panose="02040503050406030204" pitchFamily="18" charset="0"/>
                                  </a:rPr>
                                  <m:t> </m:t>
                                </m:r>
                                <m:r>
                                  <a:rPr lang="en-US" sz="1400" b="0" i="1" smtClean="0">
                                    <a:latin typeface="Cambria Math" panose="02040503050406030204" pitchFamily="18" charset="0"/>
                                  </a:rPr>
                                  <m:t>𝑜𝑓</m:t>
                                </m:r>
                                <m:r>
                                  <a:rPr lang="en-US" sz="1400" b="0" i="1" smtClean="0">
                                    <a:latin typeface="Cambria Math" panose="02040503050406030204" pitchFamily="18" charset="0"/>
                                  </a:rPr>
                                  <m:t> </m:t>
                                </m:r>
                                <m:r>
                                  <a:rPr lang="en-US" sz="1400" b="0" i="1" smtClean="0">
                                    <a:latin typeface="Cambria Math" panose="02040503050406030204" pitchFamily="18" charset="0"/>
                                  </a:rPr>
                                  <m:t>𝐶h𝑎𝑛𝑛𝑒𝑙</m:t>
                                </m:r>
                                <m:r>
                                  <a:rPr lang="pt-BR" sz="1400" i="1" smtClean="0">
                                    <a:latin typeface="Cambria Math" panose="02040503050406030204" pitchFamily="18" charset="0"/>
                                  </a:rPr>
                                  <m:t>=</m:t>
                                </m:r>
                                <m:nary>
                                  <m:naryPr>
                                    <m:chr m:val="∑"/>
                                    <m:ctrlPr>
                                      <a:rPr lang="pt-BR" sz="1400" i="1" smtClean="0">
                                        <a:latin typeface="Cambria Math" panose="02040503050406030204" pitchFamily="18" charset="0"/>
                                      </a:rPr>
                                    </m:ctrlPr>
                                  </m:naryPr>
                                  <m:sub>
                                    <m:r>
                                      <a:rPr lang="pt-BR" sz="1400" i="1" smtClean="0">
                                        <a:latin typeface="Cambria Math" panose="02040503050406030204" pitchFamily="18" charset="0"/>
                                      </a:rPr>
                                      <m:t>𝑘</m:t>
                                    </m:r>
                                    <m:r>
                                      <a:rPr lang="pt-BR" sz="1400" i="1" smtClean="0">
                                        <a:latin typeface="Cambria Math" panose="02040503050406030204" pitchFamily="18" charset="0"/>
                                      </a:rPr>
                                      <m:t>=0</m:t>
                                    </m:r>
                                  </m:sub>
                                  <m:sup>
                                    <m:r>
                                      <a:rPr lang="en-US" sz="1400" b="0" i="1" smtClean="0">
                                        <a:latin typeface="Cambria Math" panose="02040503050406030204" pitchFamily="18" charset="0"/>
                                      </a:rPr>
                                      <m:t>𝑁</m:t>
                                    </m:r>
                                  </m:sup>
                                  <m:e>
                                    <m:d>
                                      <m:dPr>
                                        <m:ctrlPr>
                                          <a:rPr lang="en-US" sz="1400" b="0" i="1" smtClean="0">
                                            <a:latin typeface="Cambria Math" panose="02040503050406030204" pitchFamily="18" charset="0"/>
                                          </a:rPr>
                                        </m:ctrlPr>
                                      </m:dPr>
                                      <m:e>
                                        <m:r>
                                          <a:rPr lang="en-US" sz="1400" b="0" i="1" smtClean="0">
                                            <a:latin typeface="Cambria Math" panose="02040503050406030204" pitchFamily="18" charset="0"/>
                                          </a:rPr>
                                          <m:t>𝑥</m:t>
                                        </m:r>
                                        <m:r>
                                          <a:rPr lang="en-US" sz="1400" b="0" i="1" baseline="-25000" smtClean="0">
                                            <a:latin typeface="Cambria Math" panose="02040503050406030204" pitchFamily="18" charset="0"/>
                                          </a:rPr>
                                          <m:t>𝑘</m:t>
                                        </m:r>
                                        <m:r>
                                          <a:rPr lang="en-US" sz="1400" b="0" i="1" baseline="-25000" smtClean="0">
                                            <a:latin typeface="Cambria Math" panose="02040503050406030204" pitchFamily="18" charset="0"/>
                                          </a:rPr>
                                          <m:t>  </m:t>
                                        </m:r>
                                      </m:e>
                                    </m:d>
                                  </m:e>
                                </m:nary>
                                <m:r>
                                  <a:rPr lang="en-US" sz="1400" b="0" i="1" baseline="100000" smtClean="0">
                                    <a:latin typeface="Cambria Math" panose="02040503050406030204" pitchFamily="18" charset="0"/>
                                  </a:rPr>
                                  <m:t>2</m:t>
                                </m:r>
                                <m:r>
                                  <a:rPr lang="en-US" sz="1400" b="0" i="1" smtClean="0">
                                    <a:latin typeface="Cambria Math" panose="02040503050406030204" pitchFamily="18" charset="0"/>
                                  </a:rPr>
                                  <m:t>𝑓𝑜𝑟</m:t>
                                </m:r>
                                <m:r>
                                  <a:rPr lang="en-US" sz="1400" b="0" i="1" smtClean="0">
                                    <a:latin typeface="Cambria Math" panose="02040503050406030204" pitchFamily="18" charset="0"/>
                                  </a:rPr>
                                  <m:t> </m:t>
                                </m:r>
                                <m:r>
                                  <a:rPr lang="en-US" sz="1400" b="0" i="1" smtClean="0">
                                    <a:latin typeface="Cambria Math" panose="02040503050406030204" pitchFamily="18" charset="0"/>
                                  </a:rPr>
                                  <m:t>𝑁</m:t>
                                </m:r>
                                <m:r>
                                  <a:rPr lang="en-US" sz="1400" b="0" i="1" smtClean="0">
                                    <a:latin typeface="Cambria Math" panose="02040503050406030204" pitchFamily="18" charset="0"/>
                                  </a:rPr>
                                  <m:t> </m:t>
                                </m:r>
                                <m:r>
                                  <a:rPr lang="en-US" sz="1400" b="0" i="1" smtClean="0">
                                    <a:latin typeface="Cambria Math" panose="02040503050406030204" pitchFamily="18" charset="0"/>
                                  </a:rPr>
                                  <m:t>𝑔𝑟𝑎𝑦</m:t>
                                </m:r>
                                <m:r>
                                  <a:rPr lang="en-US" sz="1400" b="0" i="1" smtClean="0">
                                    <a:latin typeface="Cambria Math" panose="02040503050406030204" pitchFamily="18" charset="0"/>
                                  </a:rPr>
                                  <m:t> </m:t>
                                </m:r>
                                <m:r>
                                  <a:rPr lang="en-US" sz="1400" b="0" i="1" smtClean="0">
                                    <a:latin typeface="Cambria Math" panose="02040503050406030204" pitchFamily="18" charset="0"/>
                                  </a:rPr>
                                  <m:t>𝑙𝑒𝑣𝑒𝑙</m:t>
                                </m:r>
                                <m:r>
                                  <a:rPr lang="en-US" sz="1400" b="0" i="1" smtClean="0">
                                    <a:latin typeface="Cambria Math" panose="02040503050406030204" pitchFamily="18" charset="0"/>
                                  </a:rPr>
                                  <m:t> </m:t>
                                </m:r>
                                <m:r>
                                  <a:rPr lang="en-US" sz="1400" b="0" i="1" smtClean="0">
                                    <a:latin typeface="Cambria Math" panose="02040503050406030204" pitchFamily="18" charset="0"/>
                                  </a:rPr>
                                  <m:t>𝑣𝑎𝑙𝑢𝑒𝑠</m:t>
                                </m:r>
                                <m:r>
                                  <a:rPr lang="en-US" sz="1400" b="0" i="1" smtClean="0">
                                    <a:latin typeface="Cambria Math" panose="02040503050406030204" pitchFamily="18" charset="0"/>
                                  </a:rPr>
                                  <m:t> </m:t>
                                </m:r>
                                <m:r>
                                  <a:rPr lang="en-US" sz="1400" b="0" i="1" smtClean="0">
                                    <a:latin typeface="Cambria Math" panose="02040503050406030204" pitchFamily="18" charset="0"/>
                                  </a:rPr>
                                  <m:t>𝑖𝑛</m:t>
                                </m:r>
                                <m:r>
                                  <a:rPr lang="en-US" sz="1400" b="0" i="1" smtClean="0">
                                    <a:latin typeface="Cambria Math" panose="02040503050406030204" pitchFamily="18" charset="0"/>
                                  </a:rPr>
                                  <m:t> </m:t>
                                </m:r>
                                <m:r>
                                  <a:rPr lang="en-US" sz="1400" b="0" i="1" smtClean="0">
                                    <a:latin typeface="Cambria Math" panose="02040503050406030204" pitchFamily="18" charset="0"/>
                                  </a:rPr>
                                  <m:t>𝑎</m:t>
                                </m:r>
                                <m:r>
                                  <a:rPr lang="en-US" sz="1400" b="0" i="1" smtClean="0">
                                    <a:latin typeface="Cambria Math" panose="02040503050406030204" pitchFamily="18" charset="0"/>
                                  </a:rPr>
                                  <m:t> </m:t>
                                </m:r>
                                <m:r>
                                  <a:rPr lang="en-US" sz="1400" b="0" i="1" smtClean="0">
                                    <a:latin typeface="Cambria Math" panose="02040503050406030204" pitchFamily="18" charset="0"/>
                                  </a:rPr>
                                  <m:t>𝑐h𝑎𝑛𝑛𝑒𝑙</m:t>
                                </m:r>
                              </m:oMath>
                            </m:oMathPara>
                          </a14:m>
                          <a:endParaRPr lang="en-US" sz="1400" dirty="0">
                            <a:latin typeface="ZEISS Frutiger Next W1G" panose="020B0503040204020203" pitchFamily="34" charset="0"/>
                          </a:endParaRPr>
                        </a:p>
                        <a:p>
                          <a:endParaRPr lang="en-US" sz="1400" baseline="-25000" dirty="0">
                            <a:latin typeface="ZEISS Frutiger Next W1G" panose="020B0503040204020203" pitchFamily="34" charset="0"/>
                          </a:endParaRPr>
                        </a:p>
                      </a:txBody>
                      <a:tcPr/>
                    </a:tc>
                    <a:extLst>
                      <a:ext uri="{0D108BD9-81ED-4DB2-BD59-A6C34878D82A}">
                        <a16:rowId xmlns:a16="http://schemas.microsoft.com/office/drawing/2014/main" val="3778464758"/>
                      </a:ext>
                    </a:extLst>
                  </a:tr>
                </a:tbl>
              </a:graphicData>
            </a:graphic>
          </p:graphicFrame>
        </mc:Choice>
        <mc:Fallback>
          <p:graphicFrame>
            <p:nvGraphicFramePr>
              <p:cNvPr id="4" name="Table 4">
                <a:extLst>
                  <a:ext uri="{FF2B5EF4-FFF2-40B4-BE49-F238E27FC236}">
                    <a16:creationId xmlns:a16="http://schemas.microsoft.com/office/drawing/2014/main" id="{0F542416-490C-4B6D-BDD6-6D78B253175A}"/>
                  </a:ext>
                </a:extLst>
              </p:cNvPr>
              <p:cNvGraphicFramePr>
                <a:graphicFrameLocks noGrp="1"/>
              </p:cNvGraphicFramePr>
              <p:nvPr>
                <p:ph idx="1"/>
                <p:extLst>
                  <p:ext uri="{D42A27DB-BD31-4B8C-83A1-F6EECF244321}">
                    <p14:modId xmlns:p14="http://schemas.microsoft.com/office/powerpoint/2010/main" val="1356767656"/>
                  </p:ext>
                </p:extLst>
              </p:nvPr>
            </p:nvGraphicFramePr>
            <p:xfrm>
              <a:off x="348955" y="1491175"/>
              <a:ext cx="11497263" cy="3680397"/>
            </p:xfrm>
            <a:graphic>
              <a:graphicData uri="http://schemas.openxmlformats.org/drawingml/2006/table">
                <a:tbl>
                  <a:tblPr firstRow="1" bandRow="1">
                    <a:tableStyleId>{21E4AEA4-8DFA-4A89-87EB-49C32662AFE0}</a:tableStyleId>
                  </a:tblPr>
                  <a:tblGrid>
                    <a:gridCol w="1761081">
                      <a:extLst>
                        <a:ext uri="{9D8B030D-6E8A-4147-A177-3AD203B41FA5}">
                          <a16:colId xmlns:a16="http://schemas.microsoft.com/office/drawing/2014/main" val="1811005559"/>
                        </a:ext>
                      </a:extLst>
                    </a:gridCol>
                    <a:gridCol w="4397829">
                      <a:extLst>
                        <a:ext uri="{9D8B030D-6E8A-4147-A177-3AD203B41FA5}">
                          <a16:colId xmlns:a16="http://schemas.microsoft.com/office/drawing/2014/main" val="1266089165"/>
                        </a:ext>
                      </a:extLst>
                    </a:gridCol>
                    <a:gridCol w="5338353">
                      <a:extLst>
                        <a:ext uri="{9D8B030D-6E8A-4147-A177-3AD203B41FA5}">
                          <a16:colId xmlns:a16="http://schemas.microsoft.com/office/drawing/2014/main" val="3971508215"/>
                        </a:ext>
                      </a:extLst>
                    </a:gridCol>
                  </a:tblGrid>
                  <a:tr h="365760">
                    <a:tc>
                      <a:txBody>
                        <a:bodyPr/>
                        <a:lstStyle/>
                        <a:p>
                          <a:r>
                            <a:rPr lang="en-US" dirty="0">
                              <a:latin typeface="ZEISS Frutiger Next W1G" panose="020B0503040204020203" pitchFamily="34" charset="0"/>
                            </a:rPr>
                            <a:t>Feature</a:t>
                          </a:r>
                        </a:p>
                      </a:txBody>
                      <a:tcPr/>
                    </a:tc>
                    <a:tc>
                      <a:txBody>
                        <a:bodyPr/>
                        <a:lstStyle/>
                        <a:p>
                          <a:r>
                            <a:rPr lang="en-US" dirty="0">
                              <a:latin typeface="ZEISS Frutiger Next W1G" panose="020B0503040204020203" pitchFamily="34" charset="0"/>
                            </a:rPr>
                            <a:t>Intensity Sum of Channel</a:t>
                          </a:r>
                        </a:p>
                      </a:txBody>
                      <a:tcPr/>
                    </a:tc>
                    <a:tc>
                      <a:txBody>
                        <a:bodyPr/>
                        <a:lstStyle/>
                        <a:p>
                          <a:r>
                            <a:rPr lang="en-US" dirty="0">
                              <a:latin typeface="ZEISS Frutiger Next W1G" panose="020B0503040204020203" pitchFamily="34" charset="0"/>
                            </a:rPr>
                            <a:t>Intensity Sum Squares of Channel</a:t>
                          </a:r>
                        </a:p>
                      </a:txBody>
                      <a:tcPr/>
                    </a:tc>
                    <a:extLst>
                      <a:ext uri="{0D108BD9-81ED-4DB2-BD59-A6C34878D82A}">
                        <a16:rowId xmlns:a16="http://schemas.microsoft.com/office/drawing/2014/main" val="152904189"/>
                      </a:ext>
                    </a:extLst>
                  </a:tr>
                  <a:tr h="2272348">
                    <a:tc>
                      <a:txBody>
                        <a:bodyPr/>
                        <a:lstStyle/>
                        <a:p>
                          <a:r>
                            <a:rPr lang="en-US" dirty="0">
                              <a:latin typeface="ZEISS Frutiger Next W1G" panose="020B0503040204020203" pitchFamily="34" charset="0"/>
                            </a:rPr>
                            <a:t>Meaning</a:t>
                          </a:r>
                        </a:p>
                      </a:txBody>
                      <a:tcPr/>
                    </a:tc>
                    <a:tc>
                      <a:txBody>
                        <a:bodyPr/>
                        <a:lstStyle/>
                        <a:p>
                          <a:endParaRPr lang="en-US"/>
                        </a:p>
                      </a:txBody>
                      <a:tcPr>
                        <a:blipFill>
                          <a:blip r:embed="rId4"/>
                          <a:stretch>
                            <a:fillRect l="-40166" t="-17112" r="-121884" b="-46257"/>
                          </a:stretch>
                        </a:blipFill>
                      </a:tcPr>
                    </a:tc>
                    <a:tc>
                      <a:txBody>
                        <a:bodyPr/>
                        <a:lstStyle/>
                        <a:p>
                          <a:endParaRPr lang="en-US"/>
                        </a:p>
                      </a:txBody>
                      <a:tcPr>
                        <a:blipFill>
                          <a:blip r:embed="rId4"/>
                          <a:stretch>
                            <a:fillRect l="-115525" t="-17112" r="-457" b="-46257"/>
                          </a:stretch>
                        </a:blipFill>
                      </a:tcPr>
                    </a:tc>
                    <a:extLst>
                      <a:ext uri="{0D108BD9-81ED-4DB2-BD59-A6C34878D82A}">
                        <a16:rowId xmlns:a16="http://schemas.microsoft.com/office/drawing/2014/main" val="1790751809"/>
                      </a:ext>
                    </a:extLst>
                  </a:tr>
                  <a:tr h="1042289">
                    <a:tc>
                      <a:txBody>
                        <a:bodyPr/>
                        <a:lstStyle/>
                        <a:p>
                          <a:r>
                            <a:rPr lang="en-US" dirty="0">
                              <a:latin typeface="ZEISS Frutiger Next W1G" panose="020B0503040204020203" pitchFamily="34" charset="0"/>
                            </a:rPr>
                            <a:t>Formula</a:t>
                          </a:r>
                        </a:p>
                      </a:txBody>
                      <a:tcPr/>
                    </a:tc>
                    <a:tc>
                      <a:txBody>
                        <a:bodyPr/>
                        <a:lstStyle/>
                        <a:p>
                          <a:endParaRPr lang="en-US"/>
                        </a:p>
                      </a:txBody>
                      <a:tcPr>
                        <a:blipFill>
                          <a:blip r:embed="rId4"/>
                          <a:stretch>
                            <a:fillRect l="-40166" t="-256140" r="-121884" b="-1170"/>
                          </a:stretch>
                        </a:blipFill>
                      </a:tcPr>
                    </a:tc>
                    <a:tc>
                      <a:txBody>
                        <a:bodyPr/>
                        <a:lstStyle/>
                        <a:p>
                          <a:endParaRPr lang="en-US"/>
                        </a:p>
                      </a:txBody>
                      <a:tcPr>
                        <a:blipFill>
                          <a:blip r:embed="rId4"/>
                          <a:stretch>
                            <a:fillRect l="-115525" t="-256140" r="-457" b="-1170"/>
                          </a:stretch>
                        </a:blipFill>
                      </a:tcPr>
                    </a:tc>
                    <a:extLst>
                      <a:ext uri="{0D108BD9-81ED-4DB2-BD59-A6C34878D82A}">
                        <a16:rowId xmlns:a16="http://schemas.microsoft.com/office/drawing/2014/main" val="3778464758"/>
                      </a:ext>
                    </a:extLst>
                  </a:tr>
                </a:tbl>
              </a:graphicData>
            </a:graphic>
          </p:graphicFrame>
        </mc:Fallback>
      </mc:AlternateContent>
      <p:sp>
        <p:nvSpPr>
          <p:cNvPr id="7" name="TextBox 6">
            <a:extLst>
              <a:ext uri="{FF2B5EF4-FFF2-40B4-BE49-F238E27FC236}">
                <a16:creationId xmlns:a16="http://schemas.microsoft.com/office/drawing/2014/main" id="{D7977448-707D-414F-8002-A200FE9CB28A}"/>
              </a:ext>
            </a:extLst>
          </p:cNvPr>
          <p:cNvSpPr txBox="1"/>
          <p:nvPr/>
        </p:nvSpPr>
        <p:spPr>
          <a:xfrm>
            <a:off x="468000" y="5439360"/>
            <a:ext cx="11497263" cy="553998"/>
          </a:xfrm>
          <a:prstGeom prst="rect">
            <a:avLst/>
          </a:prstGeom>
          <a:noFill/>
        </p:spPr>
        <p:txBody>
          <a:bodyPr wrap="square" lIns="0" tIns="0" rIns="0" bIns="0" rtlCol="0">
            <a:spAutoFit/>
          </a:bodyPr>
          <a:lstStyle/>
          <a:p>
            <a:r>
              <a:rPr lang="en-US" sz="1800" dirty="0">
                <a:latin typeface="ZEISS Frutiger Next W1G" panose="020B0503040204020203" pitchFamily="34" charset="0"/>
              </a:rPr>
              <a:t>The </a:t>
            </a:r>
            <a:r>
              <a:rPr lang="en-US" sz="1800" u="sng" dirty="0">
                <a:latin typeface="ZEISS Frutiger Next W1G" panose="020B0503040204020203" pitchFamily="34" charset="0"/>
              </a:rPr>
              <a:t>difference</a:t>
            </a:r>
            <a:r>
              <a:rPr lang="en-US" sz="1800" dirty="0">
                <a:latin typeface="ZEISS Frutiger Next W1G" panose="020B0503040204020203" pitchFamily="34" charset="0"/>
              </a:rPr>
              <a:t> between the Intensity Sum of Channel and the Intensity Sum Squares of Channel is that the former is the  </a:t>
            </a:r>
            <a:r>
              <a:rPr lang="en-US" sz="1800" dirty="0">
                <a:highlight>
                  <a:srgbClr val="FFFF00"/>
                </a:highlight>
                <a:latin typeface="ZEISS Frutiger Next W1G" panose="020B0503040204020203" pitchFamily="34" charset="0"/>
              </a:rPr>
              <a:t>sum of gray levels </a:t>
            </a:r>
            <a:r>
              <a:rPr lang="en-US" sz="1800" dirty="0">
                <a:latin typeface="ZEISS Frutiger Next W1G" panose="020B0503040204020203" pitchFamily="34" charset="0"/>
              </a:rPr>
              <a:t>of the channel whereas the latter is the </a:t>
            </a:r>
            <a:r>
              <a:rPr lang="en-US" sz="1800" dirty="0">
                <a:highlight>
                  <a:srgbClr val="FFFF00"/>
                </a:highlight>
                <a:latin typeface="ZEISS Frutiger Next W1G" panose="020B0503040204020203" pitchFamily="34" charset="0"/>
              </a:rPr>
              <a:t>sum of squares of gray levels </a:t>
            </a:r>
            <a:r>
              <a:rPr lang="en-US" sz="1800" dirty="0">
                <a:latin typeface="ZEISS Frutiger Next W1G" panose="020B0503040204020203" pitchFamily="34" charset="0"/>
              </a:rPr>
              <a:t>of the channel. </a:t>
            </a:r>
          </a:p>
        </p:txBody>
      </p:sp>
    </p:spTree>
    <p:custDataLst>
      <p:tags r:id="rId1"/>
    </p:custDataLst>
    <p:extLst>
      <p:ext uri="{BB962C8B-B14F-4D97-AF65-F5344CB8AC3E}">
        <p14:creationId xmlns:p14="http://schemas.microsoft.com/office/powerpoint/2010/main" val="4255172903"/>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BBEA3-8683-44B5-929D-B24F321699DF}"/>
              </a:ext>
            </a:extLst>
          </p:cNvPr>
          <p:cNvSpPr>
            <a:spLocks noGrp="1"/>
          </p:cNvSpPr>
          <p:nvPr>
            <p:ph type="title"/>
          </p:nvPr>
        </p:nvSpPr>
        <p:spPr/>
        <p:txBody>
          <a:bodyPr/>
          <a:lstStyle/>
          <a:p>
            <a:r>
              <a:rPr lang="en-US" dirty="0">
                <a:latin typeface="ZEISS Frutiger Next W1G" panose="020B0503040204020203" pitchFamily="34" charset="0"/>
              </a:rPr>
              <a:t>An Image Analysis Video Demo</a:t>
            </a:r>
          </a:p>
        </p:txBody>
      </p:sp>
      <p:pic>
        <p:nvPicPr>
          <p:cNvPr id="5" name="Screen Recording 4">
            <a:hlinkClick r:id="" action="ppaction://media"/>
            <a:extLst>
              <a:ext uri="{FF2B5EF4-FFF2-40B4-BE49-F238E27FC236}">
                <a16:creationId xmlns:a16="http://schemas.microsoft.com/office/drawing/2014/main" id="{C1701B34-5F0E-4F17-BB21-A337C322F03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13552" y="1440377"/>
            <a:ext cx="8252085" cy="4639649"/>
          </a:xfrm>
          <a:prstGeom prst="rect">
            <a:avLst/>
          </a:prstGeom>
        </p:spPr>
      </p:pic>
      <p:sp>
        <p:nvSpPr>
          <p:cNvPr id="6" name="TextBox 5">
            <a:extLst>
              <a:ext uri="{FF2B5EF4-FFF2-40B4-BE49-F238E27FC236}">
                <a16:creationId xmlns:a16="http://schemas.microsoft.com/office/drawing/2014/main" id="{0C1FA7A2-FF71-467C-9BF2-F7F5AE3456E0}"/>
              </a:ext>
            </a:extLst>
          </p:cNvPr>
          <p:cNvSpPr txBox="1"/>
          <p:nvPr/>
        </p:nvSpPr>
        <p:spPr>
          <a:xfrm>
            <a:off x="9111821" y="2444115"/>
            <a:ext cx="2152357" cy="1969770"/>
          </a:xfrm>
          <a:prstGeom prst="rect">
            <a:avLst/>
          </a:prstGeom>
          <a:noFill/>
        </p:spPr>
        <p:txBody>
          <a:bodyPr wrap="square" lIns="0" tIns="0" rIns="0" bIns="0" rtlCol="0">
            <a:spAutoFit/>
          </a:bodyPr>
          <a:lstStyle/>
          <a:p>
            <a:pPr algn="just"/>
            <a:r>
              <a:rPr lang="en-US" dirty="0">
                <a:latin typeface="ZEISS Frutiger Next W1G" panose="020B0503040204020203" pitchFamily="34" charset="0"/>
              </a:rPr>
              <a:t>Note that the Input Image (testImage.jpg) used in this example is synthesized using a Python script for better understanding and explanation of the Image Analysis features.</a:t>
            </a:r>
          </a:p>
        </p:txBody>
      </p:sp>
    </p:spTree>
    <p:extLst>
      <p:ext uri="{BB962C8B-B14F-4D97-AF65-F5344CB8AC3E}">
        <p14:creationId xmlns:p14="http://schemas.microsoft.com/office/powerpoint/2010/main" val="682760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238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fill="hold" display="0">
                  <p:stCondLst>
                    <p:cond delay="indefinite"/>
                  </p:stCondLst>
                </p:cTn>
                <p:tgtEl>
                  <p:spTgt spid="5"/>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BBEA3-8683-44B5-929D-B24F321699DF}"/>
              </a:ext>
            </a:extLst>
          </p:cNvPr>
          <p:cNvSpPr>
            <a:spLocks noGrp="1"/>
          </p:cNvSpPr>
          <p:nvPr>
            <p:ph type="title"/>
          </p:nvPr>
        </p:nvSpPr>
        <p:spPr/>
        <p:txBody>
          <a:bodyPr/>
          <a:lstStyle/>
          <a:p>
            <a:r>
              <a:rPr lang="en-US" dirty="0">
                <a:latin typeface="ZEISS Frutiger Next W1G" panose="020B0503040204020203" pitchFamily="34" charset="0"/>
              </a:rPr>
              <a:t>An Image Analysis Results </a:t>
            </a:r>
          </a:p>
        </p:txBody>
      </p:sp>
      <p:pic>
        <p:nvPicPr>
          <p:cNvPr id="4" name="Picture 3">
            <a:extLst>
              <a:ext uri="{FF2B5EF4-FFF2-40B4-BE49-F238E27FC236}">
                <a16:creationId xmlns:a16="http://schemas.microsoft.com/office/drawing/2014/main" id="{14F8E0C2-0885-47A3-BEBA-3C23628DB3F2}"/>
              </a:ext>
            </a:extLst>
          </p:cNvPr>
          <p:cNvPicPr>
            <a:picLocks noChangeAspect="1"/>
          </p:cNvPicPr>
          <p:nvPr/>
        </p:nvPicPr>
        <p:blipFill>
          <a:blip r:embed="rId2"/>
          <a:stretch>
            <a:fillRect/>
          </a:stretch>
        </p:blipFill>
        <p:spPr>
          <a:xfrm>
            <a:off x="605243" y="1538302"/>
            <a:ext cx="8552584" cy="4545516"/>
          </a:xfrm>
          <a:prstGeom prst="rect">
            <a:avLst/>
          </a:prstGeom>
        </p:spPr>
      </p:pic>
      <p:sp>
        <p:nvSpPr>
          <p:cNvPr id="5" name="TextBox 4">
            <a:extLst>
              <a:ext uri="{FF2B5EF4-FFF2-40B4-BE49-F238E27FC236}">
                <a16:creationId xmlns:a16="http://schemas.microsoft.com/office/drawing/2014/main" id="{3CECB3FF-7137-49A3-97D4-C42ACC3ED35E}"/>
              </a:ext>
            </a:extLst>
          </p:cNvPr>
          <p:cNvSpPr txBox="1"/>
          <p:nvPr/>
        </p:nvSpPr>
        <p:spPr>
          <a:xfrm>
            <a:off x="9564183" y="1841290"/>
            <a:ext cx="2025749" cy="3939540"/>
          </a:xfrm>
          <a:prstGeom prst="rect">
            <a:avLst/>
          </a:prstGeom>
          <a:noFill/>
        </p:spPr>
        <p:txBody>
          <a:bodyPr wrap="square" lIns="0" tIns="0" rIns="0" bIns="0" rtlCol="0">
            <a:spAutoFit/>
          </a:bodyPr>
          <a:lstStyle/>
          <a:p>
            <a:pPr algn="just"/>
            <a:r>
              <a:rPr lang="en-US" dirty="0">
                <a:latin typeface="ZEISS Frutiger Next W1G" panose="020B0503040204020203" pitchFamily="34" charset="0"/>
              </a:rPr>
              <a:t>The Image Analysis features – Intensity Sum of Channel and Intensity Sum Squares of Channel are obtained using ZEN Blue Image Analysis Module. The corresponding values for this example (testImage.jpg) is </a:t>
            </a:r>
            <a:r>
              <a:rPr lang="en-US" dirty="0">
                <a:highlight>
                  <a:srgbClr val="FFFF00"/>
                </a:highlight>
                <a:latin typeface="ZEISS Frutiger Next W1G" panose="020B0503040204020203" pitchFamily="34" charset="0"/>
              </a:rPr>
              <a:t>101992.000</a:t>
            </a:r>
            <a:r>
              <a:rPr lang="en-US" dirty="0">
                <a:latin typeface="ZEISS Frutiger Next W1G" panose="020B0503040204020203" pitchFamily="34" charset="0"/>
              </a:rPr>
              <a:t> and </a:t>
            </a:r>
            <a:r>
              <a:rPr lang="en-US" dirty="0">
                <a:highlight>
                  <a:srgbClr val="FFFF00"/>
                </a:highlight>
                <a:latin typeface="ZEISS Frutiger Next W1G" panose="020B0503040204020203" pitchFamily="34" charset="0"/>
              </a:rPr>
              <a:t>26005930.000</a:t>
            </a:r>
            <a:r>
              <a:rPr lang="en-US" dirty="0">
                <a:latin typeface="ZEISS Frutiger Next W1G" panose="020B0503040204020203" pitchFamily="34" charset="0"/>
              </a:rPr>
              <a:t> respectively	 	</a:t>
            </a:r>
          </a:p>
          <a:p>
            <a:pPr algn="just"/>
            <a:endParaRPr lang="en-US" dirty="0">
              <a:latin typeface="ZEISS Frutiger Next W1G" panose="020B0503040204020203" pitchFamily="34" charset="0"/>
            </a:endParaRPr>
          </a:p>
        </p:txBody>
      </p:sp>
    </p:spTree>
    <p:extLst>
      <p:ext uri="{BB962C8B-B14F-4D97-AF65-F5344CB8AC3E}">
        <p14:creationId xmlns:p14="http://schemas.microsoft.com/office/powerpoint/2010/main" val="35138243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BBEA3-8683-44B5-929D-B24F321699DF}"/>
              </a:ext>
            </a:extLst>
          </p:cNvPr>
          <p:cNvSpPr>
            <a:spLocks noGrp="1"/>
          </p:cNvSpPr>
          <p:nvPr>
            <p:ph type="title"/>
          </p:nvPr>
        </p:nvSpPr>
        <p:spPr/>
        <p:txBody>
          <a:bodyPr/>
          <a:lstStyle/>
          <a:p>
            <a:r>
              <a:rPr lang="en-US" dirty="0">
                <a:latin typeface="ZEISS Frutiger Next W1G" panose="020B0503040204020203" pitchFamily="34" charset="0"/>
              </a:rPr>
              <a:t>Computation of Image Features using a Python Script</a:t>
            </a:r>
          </a:p>
        </p:txBody>
      </p:sp>
      <p:pic>
        <p:nvPicPr>
          <p:cNvPr id="3" name="Screen Recording 2">
            <a:hlinkClick r:id="" action="ppaction://media"/>
            <a:extLst>
              <a:ext uri="{FF2B5EF4-FFF2-40B4-BE49-F238E27FC236}">
                <a16:creationId xmlns:a16="http://schemas.microsoft.com/office/drawing/2014/main" id="{DD6938B4-494E-4792-A56D-78105903025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68000" y="1387797"/>
            <a:ext cx="8215786" cy="4619107"/>
          </a:xfrm>
          <a:prstGeom prst="rect">
            <a:avLst/>
          </a:prstGeom>
        </p:spPr>
      </p:pic>
      <p:sp>
        <p:nvSpPr>
          <p:cNvPr id="6" name="Rectangle 5">
            <a:extLst>
              <a:ext uri="{FF2B5EF4-FFF2-40B4-BE49-F238E27FC236}">
                <a16:creationId xmlns:a16="http://schemas.microsoft.com/office/drawing/2014/main" id="{43C32E90-7FBF-435D-AFDB-BBE6BF5746C9}"/>
              </a:ext>
            </a:extLst>
          </p:cNvPr>
          <p:cNvSpPr/>
          <p:nvPr/>
        </p:nvSpPr>
        <p:spPr>
          <a:xfrm>
            <a:off x="9145585" y="1388154"/>
            <a:ext cx="2581587" cy="2800767"/>
          </a:xfrm>
          <a:prstGeom prst="rect">
            <a:avLst/>
          </a:prstGeom>
        </p:spPr>
        <p:txBody>
          <a:bodyPr wrap="square">
            <a:spAutoFit/>
          </a:bodyPr>
          <a:lstStyle/>
          <a:p>
            <a:pPr algn="just"/>
            <a:r>
              <a:rPr lang="en-US" dirty="0">
                <a:latin typeface="ZEISS Frutiger Next W1G" panose="020B0503040204020203" pitchFamily="34" charset="0"/>
              </a:rPr>
              <a:t>The Image Analysis features – Intensity Sum of Channel and Intensity Sum Squares of Channel are also computed using a Python script. The values obtained are </a:t>
            </a:r>
            <a:r>
              <a:rPr lang="en-US" dirty="0">
                <a:highlight>
                  <a:srgbClr val="FFFF00"/>
                </a:highlight>
                <a:latin typeface="ZEISS Frutiger Next W1G" panose="020B0503040204020203" pitchFamily="34" charset="0"/>
              </a:rPr>
              <a:t>102012.0</a:t>
            </a:r>
            <a:r>
              <a:rPr lang="en-US" dirty="0">
                <a:latin typeface="ZEISS Frutiger Next W1G" panose="020B0503040204020203" pitchFamily="34" charset="0"/>
              </a:rPr>
              <a:t> and </a:t>
            </a:r>
            <a:r>
              <a:rPr lang="en-US" dirty="0">
                <a:highlight>
                  <a:srgbClr val="FFFF00"/>
                </a:highlight>
                <a:latin typeface="ZEISS Frutiger Next W1G" panose="020B0503040204020203" pitchFamily="34" charset="0"/>
              </a:rPr>
              <a:t>26005956.0</a:t>
            </a:r>
            <a:r>
              <a:rPr lang="en-US" dirty="0">
                <a:latin typeface="ZEISS Frutiger Next W1G" panose="020B0503040204020203" pitchFamily="34" charset="0"/>
              </a:rPr>
              <a:t> respectively. These values match with the ones obtained from ZEN Blue Image Analysis. </a:t>
            </a:r>
            <a:endParaRPr lang="en-US" dirty="0"/>
          </a:p>
        </p:txBody>
      </p:sp>
      <p:sp>
        <p:nvSpPr>
          <p:cNvPr id="7" name="Rectangle 6">
            <a:extLst>
              <a:ext uri="{FF2B5EF4-FFF2-40B4-BE49-F238E27FC236}">
                <a16:creationId xmlns:a16="http://schemas.microsoft.com/office/drawing/2014/main" id="{D40D2D33-5F11-4BD3-A00A-7FAC4F5D028A}"/>
              </a:ext>
            </a:extLst>
          </p:cNvPr>
          <p:cNvSpPr/>
          <p:nvPr/>
        </p:nvSpPr>
        <p:spPr>
          <a:xfrm>
            <a:off x="9145586" y="4438794"/>
            <a:ext cx="2581587" cy="206210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en-US" dirty="0">
                <a:latin typeface="ZEISS Frutiger Next W1G" panose="020B0503040204020203" pitchFamily="34" charset="0"/>
              </a:rPr>
              <a:t>Hence, we can confirm that Intensity Sum of Channel means the sum of gray levels of the channel and Intensity Sum Squares of Channel means sum of squares of gray levels of the channel.</a:t>
            </a:r>
            <a:endParaRPr lang="en-US" dirty="0"/>
          </a:p>
        </p:txBody>
      </p:sp>
      <p:sp>
        <p:nvSpPr>
          <p:cNvPr id="8" name="Rectangle: Rounded Corners 7">
            <a:extLst>
              <a:ext uri="{FF2B5EF4-FFF2-40B4-BE49-F238E27FC236}">
                <a16:creationId xmlns:a16="http://schemas.microsoft.com/office/drawing/2014/main" id="{8C960A35-5F16-4691-B108-A5941B4E9B07}"/>
              </a:ext>
            </a:extLst>
          </p:cNvPr>
          <p:cNvSpPr/>
          <p:nvPr/>
        </p:nvSpPr>
        <p:spPr bwMode="auto">
          <a:xfrm>
            <a:off x="11422966" y="6550025"/>
            <a:ext cx="914400" cy="914400"/>
          </a:xfrm>
          <a:prstGeom prst="roundRect">
            <a:avLst/>
          </a:prstGeom>
          <a:solidFill>
            <a:srgbClr val="F2F2F2"/>
          </a:solidFill>
          <a:ln w="3175" cap="flat" cmpd="sng" algn="ctr">
            <a:noFill/>
            <a:prstDash val="solid"/>
            <a:round/>
            <a:headEnd type="none" w="sm" len="sm"/>
            <a:tailEnd type="none" w="sm" len="sm"/>
          </a:ln>
          <a:effectLst/>
        </p:spPr>
        <p:txBody>
          <a:bodyPr vert="horz" wrap="none" lIns="90000" tIns="90000" rIns="90000" bIns="9000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0" dirty="0" err="1">
              <a:ln>
                <a:noFill/>
              </a:ln>
              <a:effectLst/>
              <a:latin typeface="Arial" charset="0"/>
            </a:endParaRPr>
          </a:p>
        </p:txBody>
      </p:sp>
    </p:spTree>
    <p:extLst>
      <p:ext uri="{BB962C8B-B14F-4D97-AF65-F5344CB8AC3E}">
        <p14:creationId xmlns:p14="http://schemas.microsoft.com/office/powerpoint/2010/main" val="414108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51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380172461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PYRIGHT" val="Templeton &amp; Webster GmbH"/>
  <p:tag name="MASTER" val="carlzeiss_16_9.potx"/>
  <p:tag name="CREATEDBY" val="TW_CP"/>
  <p:tag name="LANGUAGE" val="english"/>
  <p:tag name="AGENDAPIC" val=""/>
</p:tagLst>
</file>

<file path=ppt/tags/tag2.xml><?xml version="1.0" encoding="utf-8"?>
<p:tagLst xmlns:a="http://schemas.openxmlformats.org/drawingml/2006/main" xmlns:r="http://schemas.openxmlformats.org/officeDocument/2006/relationships" xmlns:p="http://schemas.openxmlformats.org/presentationml/2006/main">
  <p:tag name="ISTITLESLIDE" val="-1"/>
</p:tagLst>
</file>

<file path=ppt/tags/tag3.xml><?xml version="1.0" encoding="utf-8"?>
<p:tagLst xmlns:a="http://schemas.openxmlformats.org/drawingml/2006/main" xmlns:r="http://schemas.openxmlformats.org/officeDocument/2006/relationships" xmlns:p="http://schemas.openxmlformats.org/presentationml/2006/main">
  <p:tag name="TWNOCDCHECK" val="-1"/>
</p:tagLst>
</file>

<file path=ppt/tags/tag4.xml><?xml version="1.0" encoding="utf-8"?>
<p:tagLst xmlns:a="http://schemas.openxmlformats.org/drawingml/2006/main" xmlns:r="http://schemas.openxmlformats.org/officeDocument/2006/relationships" xmlns:p="http://schemas.openxmlformats.org/presentationml/2006/main">
  <p:tag name="TWNOCDCHECK" val="-1"/>
</p:tagLst>
</file>

<file path=ppt/tags/tag5.xml><?xml version="1.0" encoding="utf-8"?>
<p:tagLst xmlns:a="http://schemas.openxmlformats.org/drawingml/2006/main" xmlns:r="http://schemas.openxmlformats.org/officeDocument/2006/relationships" xmlns:p="http://schemas.openxmlformats.org/presentationml/2006/main">
  <p:tag name="COPYRIGHT" val="Templeton &amp; Webster GmbH"/>
  <p:tag name="SLIDENAME" val="v_7"/>
  <p:tag name="ISCLOSINGSLIDE" val="-1"/>
</p:tagLst>
</file>

<file path=ppt/tags/tag6.xml><?xml version="1.0" encoding="utf-8"?>
<p:tagLst xmlns:a="http://schemas.openxmlformats.org/drawingml/2006/main" xmlns:r="http://schemas.openxmlformats.org/officeDocument/2006/relationships" xmlns:p="http://schemas.openxmlformats.org/presentationml/2006/main">
  <p:tag name="SLIDENAME" val="v_406"/>
  <p:tag name="ISCLOSINGSLIDE" val="-1"/>
</p:tagLst>
</file>

<file path=ppt/theme/theme1.xml><?xml version="1.0" encoding="utf-8"?>
<a:theme xmlns:a="http://schemas.openxmlformats.org/drawingml/2006/main" name="carlzeiss">
  <a:themeElements>
    <a:clrScheme name="ZEISS">
      <a:dk1>
        <a:srgbClr val="000000"/>
      </a:dk1>
      <a:lt1>
        <a:srgbClr val="FFFFFF"/>
      </a:lt1>
      <a:dk2>
        <a:srgbClr val="000000"/>
      </a:dk2>
      <a:lt2>
        <a:srgbClr val="9A9B9C"/>
      </a:lt2>
      <a:accent1>
        <a:srgbClr val="141E8C"/>
      </a:accent1>
      <a:accent2>
        <a:srgbClr val="008BD0"/>
      </a:accent2>
      <a:accent3>
        <a:srgbClr val="747678"/>
      </a:accent3>
      <a:accent4>
        <a:srgbClr val="9A9B9C"/>
      </a:accent4>
      <a:accent5>
        <a:srgbClr val="BCBDBC"/>
      </a:accent5>
      <a:accent6>
        <a:srgbClr val="E0E1DD"/>
      </a:accent6>
      <a:hlink>
        <a:srgbClr val="055ED2"/>
      </a:hlink>
      <a:folHlink>
        <a:srgbClr val="6AB0E2"/>
      </a:folHlink>
    </a:clrScheme>
    <a:fontScheme name="carlzeiss">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F2F2F2"/>
        </a:solidFill>
        <a:ln w="3175" cap="flat" cmpd="sng" algn="ctr">
          <a:noFill/>
          <a:prstDash val="solid"/>
          <a:round/>
          <a:headEnd type="none" w="sm" len="sm"/>
          <a:tailEnd type="none" w="sm" len="sm"/>
        </a:ln>
        <a:effectLst/>
      </a:spPr>
      <a:bodyPr vert="horz" wrap="none" lIns="90000" tIns="90000" rIns="90000" bIns="90000" numCol="1" rtlCol="0"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sz="1600" b="0" i="0" u="none" strike="noStrike" cap="none" normalizeH="0" baseline="0" dirty="0" err="1" smtClean="0">
            <a:ln>
              <a:noFill/>
            </a:ln>
            <a:effectLst/>
            <a:latin typeface="Arial" charset="0"/>
          </a:defRPr>
        </a:defPPr>
      </a:lstStyle>
    </a:spDef>
    <a:lnDef>
      <a:spPr bwMode="auto">
        <a:solidFill>
          <a:schemeClr val="folHlink"/>
        </a:solidFill>
        <a:ln w="3175" cap="flat" cmpd="sng" algn="ctr">
          <a:solidFill>
            <a:srgbClr val="8B8D8E"/>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a:lstStyle/>
    </a:lnDef>
    <a:txDef>
      <a:spPr>
        <a:noFill/>
      </a:spPr>
      <a:bodyPr wrap="square" lIns="0" tIns="0" rIns="0" bIns="0" rtlCol="0">
        <a:spAutoFit/>
      </a:bodyPr>
      <a:lstStyle>
        <a:defPPr>
          <a:defRPr dirty="0" err="1" smtClean="0"/>
        </a:defPPr>
      </a:lstStyle>
    </a:txDef>
  </a:objectDefaults>
  <a:extraClrSchemeLst/>
  <a:custClrLst>
    <a:custClr name="ZEISS Indigo">
      <a:srgbClr val="141E8C"/>
    </a:custClr>
    <a:custClr name="ZEISS Cyan">
      <a:srgbClr val="008BD0"/>
    </a:custClr>
    <a:custClr>
      <a:srgbClr val="FFFFFF"/>
    </a:custClr>
    <a:custClr name="ZEISS Aqua">
      <a:srgbClr val="244A86"/>
    </a:custClr>
    <a:custClr name="ZEISS Saphire">
      <a:srgbClr val="4C6BB1"/>
    </a:custClr>
    <a:custClr name="ZEISS Azur">
      <a:srgbClr val="055ED2"/>
    </a:custClr>
    <a:custClr name="ZEISS Skyblue">
      <a:srgbClr val="6AB0E2"/>
    </a:custClr>
    <a:custClr name="ZEISS Steel">
      <a:srgbClr val="8DAAC8"/>
    </a:custClr>
    <a:custClr name="ZEISS Arctic">
      <a:srgbClr val="C6DAF2"/>
    </a:custClr>
    <a:custClr>
      <a:srgbClr val="FFFFFF"/>
    </a:custClr>
    <a:custClr name="ZEISS Grey 7">
      <a:srgbClr val="F2F2F2"/>
    </a:custClr>
    <a:custClr name="ZEISS Grey 6 Ultralight">
      <a:srgbClr val="E0E1DD"/>
    </a:custClr>
    <a:custClr name="ZEISS Grey 5 Light">
      <a:srgbClr val="BCBDBC"/>
    </a:custClr>
    <a:custClr name="ZEISS Grey 4 Semilight">
      <a:srgbClr val="9A9B9C"/>
    </a:custClr>
    <a:custClr name="ZEISS Grey 3 Medium">
      <a:srgbClr val="8B8D8E"/>
    </a:custClr>
    <a:custClr name="ZEISS Grey 2 Semidark">
      <a:srgbClr val="747678"/>
    </a:custClr>
    <a:custClr name="ZEISS Grey 1 Dark">
      <a:srgbClr val="4D4F53"/>
    </a:custClr>
    <a:custClr>
      <a:srgbClr val="FFFFFF"/>
    </a:custClr>
    <a:custClr>
      <a:srgbClr val="FFFFFF"/>
    </a:custClr>
    <a:custClr>
      <a:srgbClr val="FFFFFF"/>
    </a:custClr>
    <a:custClr name="ZEISS Bright Orange Neon">
      <a:srgbClr val="FF1A00"/>
    </a:custClr>
    <a:custClr name="ZEISS Purple Red">
      <a:srgbClr val="A70240"/>
    </a:custClr>
    <a:custClr name="ZEISS Green">
      <a:srgbClr val="3C8A2E"/>
    </a:custClr>
    <a:custClr name="ZEISS Light Green">
      <a:srgbClr val="DEDE4C"/>
    </a:custClr>
    <a:custClr name="ZEISS Bright Lemon">
      <a:srgbClr val="FECB00"/>
    </a:custClr>
    <a:custClr name="ZEISS Orange">
      <a:srgbClr val="EC6500"/>
    </a:custClr>
  </a:custClrLst>
</a:theme>
</file>

<file path=ppt/theme/theme2.xml><?xml version="1.0" encoding="utf-8"?>
<a:theme xmlns:a="http://schemas.openxmlformats.org/drawingml/2006/main" name="Larissa">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carlzeiss_16_9</Template>
  <TotalTime>829</TotalTime>
  <Words>479</Words>
  <Application>Microsoft Office PowerPoint</Application>
  <PresentationFormat>Custom</PresentationFormat>
  <Paragraphs>28</Paragraphs>
  <Slides>6</Slides>
  <Notes>1</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Arial Narrow</vt:lpstr>
      <vt:lpstr>Cambria Math</vt:lpstr>
      <vt:lpstr>Wingdings</vt:lpstr>
      <vt:lpstr>ZEISS Frutiger Next W1G</vt:lpstr>
      <vt:lpstr>carlzeiss</vt:lpstr>
      <vt:lpstr>Image Analysis Features in ZEN Blue</vt:lpstr>
      <vt:lpstr>Intensity Sum of Channel Vs Intensity Sum Squares of Channel</vt:lpstr>
      <vt:lpstr>An Image Analysis Video Demo</vt:lpstr>
      <vt:lpstr>An Image Analysis Results </vt:lpstr>
      <vt:lpstr>Computation of Image Features using a Python Script</vt:lpstr>
      <vt:lpstr>PowerPoint Presentation</vt:lpstr>
    </vt:vector>
  </TitlesOfParts>
  <Company>Carl Zeiss Pvt. 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Analysis Features in ZEN Blue</dc:title>
  <dc:subject/>
  <dc:creator>APAC Digital Solutions</dc:creator>
  <cp:lastModifiedBy>Aniyath, Praseedha</cp:lastModifiedBy>
  <cp:revision>14</cp:revision>
  <dcterms:created xsi:type="dcterms:W3CDTF">2021-01-11T03:11:46Z</dcterms:created>
  <dcterms:modified xsi:type="dcterms:W3CDTF">2021-01-12T01:00:05Z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w_title">
    <vt:lpwstr>Image Analysis Features in ZEN Blue</vt:lpwstr>
  </property>
  <property fmtid="{D5CDD505-2E9C-101B-9397-08002B2CF9AE}" pid="3" name="tw_theme">
    <vt:lpwstr/>
  </property>
  <property fmtid="{D5CDD505-2E9C-101B-9397-08002B2CF9AE}" pid="4" name="tw_company">
    <vt:lpwstr>Carl Zeiss Pvt. Ltd.</vt:lpwstr>
  </property>
  <property fmtid="{D5CDD505-2E9C-101B-9397-08002B2CF9AE}" pid="5" name="tw_unit">
    <vt:lpwstr/>
  </property>
  <property fmtid="{D5CDD505-2E9C-101B-9397-08002B2CF9AE}" pid="6" name="tw_speaker">
    <vt:lpwstr>APAC Digital Solutions</vt:lpwstr>
  </property>
  <property fmtid="{D5CDD505-2E9C-101B-9397-08002B2CF9AE}" pid="7" name="tw_function">
    <vt:lpwstr/>
  </property>
  <property fmtid="{D5CDD505-2E9C-101B-9397-08002B2CF9AE}" pid="8" name="tw_location">
    <vt:lpwstr/>
  </property>
  <property fmtid="{D5CDD505-2E9C-101B-9397-08002B2CF9AE}" pid="9" name="tw_date">
    <vt:lpwstr>1/11/2021</vt:lpwstr>
  </property>
  <property fmtid="{D5CDD505-2E9C-101B-9397-08002B2CF9AE}" pid="10" name="tw_Agenda_1">
    <vt:lpwstr/>
  </property>
  <property fmtid="{D5CDD505-2E9C-101B-9397-08002B2CF9AE}" pid="11" name="tw_Agenda_2">
    <vt:lpwstr/>
  </property>
  <property fmtid="{D5CDD505-2E9C-101B-9397-08002B2CF9AE}" pid="12" name="tw_Agenda_3">
    <vt:lpwstr/>
  </property>
  <property fmtid="{D5CDD505-2E9C-101B-9397-08002B2CF9AE}" pid="13" name="tw_Agenda_4">
    <vt:lpwstr/>
  </property>
  <property fmtid="{D5CDD505-2E9C-101B-9397-08002B2CF9AE}" pid="14" name="tw_Agenda_5">
    <vt:lpwstr/>
  </property>
  <property fmtid="{D5CDD505-2E9C-101B-9397-08002B2CF9AE}" pid="15" name="tw_Agenda_6">
    <vt:lpwstr/>
  </property>
  <property fmtid="{D5CDD505-2E9C-101B-9397-08002B2CF9AE}" pid="16" name="tw_Agenda_7">
    <vt:lpwstr/>
  </property>
  <property fmtid="{D5CDD505-2E9C-101B-9397-08002B2CF9AE}" pid="17" name="tw_Agenda_8">
    <vt:lpwstr/>
  </property>
  <property fmtid="{D5CDD505-2E9C-101B-9397-08002B2CF9AE}" pid="18" name="tw_cover_word">
    <vt:lpwstr/>
  </property>
</Properties>
</file>